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5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3A348F3-2389-4A5A-A381-744E825FEA26}" type="datetimeFigureOut">
              <a:rPr lang="ru-RU" smtClean="0"/>
              <a:t>20.11.2019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BE925EF-FC26-448E-B8A9-7C2057BA0333}" type="slidenum">
              <a:rPr lang="ru-RU" smtClean="0"/>
              <a:t>‹#›</a:t>
            </a:fld>
            <a:endParaRPr lang="ru-RU"/>
          </a:p>
        </p:txBody>
      </p:sp>
    </p:spTree>
    <p:extLst>
      <p:ext uri="{BB962C8B-B14F-4D97-AF65-F5344CB8AC3E}">
        <p14:creationId xmlns:p14="http://schemas.microsoft.com/office/powerpoint/2010/main" val="389409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3A348F3-2389-4A5A-A381-744E825FEA26}" type="datetimeFigureOut">
              <a:rPr lang="ru-RU" smtClean="0"/>
              <a:t>20.11.2019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BE925EF-FC26-448E-B8A9-7C2057BA0333}" type="slidenum">
              <a:rPr lang="ru-RU" smtClean="0"/>
              <a:t>‹#›</a:t>
            </a:fld>
            <a:endParaRPr lang="ru-RU"/>
          </a:p>
        </p:txBody>
      </p:sp>
    </p:spTree>
    <p:extLst>
      <p:ext uri="{BB962C8B-B14F-4D97-AF65-F5344CB8AC3E}">
        <p14:creationId xmlns:p14="http://schemas.microsoft.com/office/powerpoint/2010/main" val="81511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3A348F3-2389-4A5A-A381-744E825FEA26}" type="datetimeFigureOut">
              <a:rPr lang="ru-RU" smtClean="0"/>
              <a:t>20.11.2019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BE925EF-FC26-448E-B8A9-7C2057BA0333}" type="slidenum">
              <a:rPr lang="ru-RU" smtClean="0"/>
              <a:t>‹#›</a:t>
            </a:fld>
            <a:endParaRPr lang="ru-RU"/>
          </a:p>
        </p:txBody>
      </p:sp>
    </p:spTree>
    <p:extLst>
      <p:ext uri="{BB962C8B-B14F-4D97-AF65-F5344CB8AC3E}">
        <p14:creationId xmlns:p14="http://schemas.microsoft.com/office/powerpoint/2010/main" val="1006560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Текст заголовка</a:t>
            </a:r>
          </a:p>
        </p:txBody>
      </p:sp>
      <p:sp>
        <p:nvSpPr>
          <p:cNvPr id="21" name="Shape 21"/>
          <p:cNvSpPr>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7315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3A348F3-2389-4A5A-A381-744E825FEA26}" type="datetimeFigureOut">
              <a:rPr lang="ru-RU" smtClean="0"/>
              <a:t>20.11.2019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BE925EF-FC26-448E-B8A9-7C2057BA0333}" type="slidenum">
              <a:rPr lang="ru-RU" smtClean="0"/>
              <a:t>‹#›</a:t>
            </a:fld>
            <a:endParaRPr lang="ru-RU"/>
          </a:p>
        </p:txBody>
      </p:sp>
    </p:spTree>
    <p:extLst>
      <p:ext uri="{BB962C8B-B14F-4D97-AF65-F5344CB8AC3E}">
        <p14:creationId xmlns:p14="http://schemas.microsoft.com/office/powerpoint/2010/main" val="3175065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3A348F3-2389-4A5A-A381-744E825FEA26}" type="datetimeFigureOut">
              <a:rPr lang="ru-RU" smtClean="0"/>
              <a:t>20.11.2019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BE925EF-FC26-448E-B8A9-7C2057BA0333}" type="slidenum">
              <a:rPr lang="ru-RU" smtClean="0"/>
              <a:t>‹#›</a:t>
            </a:fld>
            <a:endParaRPr lang="ru-RU"/>
          </a:p>
        </p:txBody>
      </p:sp>
    </p:spTree>
    <p:extLst>
      <p:ext uri="{BB962C8B-B14F-4D97-AF65-F5344CB8AC3E}">
        <p14:creationId xmlns:p14="http://schemas.microsoft.com/office/powerpoint/2010/main" val="278401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3A348F3-2389-4A5A-A381-744E825FEA26}" type="datetimeFigureOut">
              <a:rPr lang="ru-RU" smtClean="0"/>
              <a:t>20.11.2019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BE925EF-FC26-448E-B8A9-7C2057BA0333}" type="slidenum">
              <a:rPr lang="ru-RU" smtClean="0"/>
              <a:t>‹#›</a:t>
            </a:fld>
            <a:endParaRPr lang="ru-RU"/>
          </a:p>
        </p:txBody>
      </p:sp>
    </p:spTree>
    <p:extLst>
      <p:ext uri="{BB962C8B-B14F-4D97-AF65-F5344CB8AC3E}">
        <p14:creationId xmlns:p14="http://schemas.microsoft.com/office/powerpoint/2010/main" val="2317666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3A348F3-2389-4A5A-A381-744E825FEA26}" type="datetimeFigureOut">
              <a:rPr lang="ru-RU" smtClean="0"/>
              <a:t>20.11.2019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BE925EF-FC26-448E-B8A9-7C2057BA0333}" type="slidenum">
              <a:rPr lang="ru-RU" smtClean="0"/>
              <a:t>‹#›</a:t>
            </a:fld>
            <a:endParaRPr lang="ru-RU"/>
          </a:p>
        </p:txBody>
      </p:sp>
    </p:spTree>
    <p:extLst>
      <p:ext uri="{BB962C8B-B14F-4D97-AF65-F5344CB8AC3E}">
        <p14:creationId xmlns:p14="http://schemas.microsoft.com/office/powerpoint/2010/main" val="1120713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3A348F3-2389-4A5A-A381-744E825FEA26}" type="datetimeFigureOut">
              <a:rPr lang="ru-RU" smtClean="0"/>
              <a:t>20.11.2019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BE925EF-FC26-448E-B8A9-7C2057BA0333}" type="slidenum">
              <a:rPr lang="ru-RU" smtClean="0"/>
              <a:t>‹#›</a:t>
            </a:fld>
            <a:endParaRPr lang="ru-RU"/>
          </a:p>
        </p:txBody>
      </p:sp>
    </p:spTree>
    <p:extLst>
      <p:ext uri="{BB962C8B-B14F-4D97-AF65-F5344CB8AC3E}">
        <p14:creationId xmlns:p14="http://schemas.microsoft.com/office/powerpoint/2010/main" val="3448750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3A348F3-2389-4A5A-A381-744E825FEA26}" type="datetimeFigureOut">
              <a:rPr lang="ru-RU" smtClean="0"/>
              <a:t>20.11.2019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BE925EF-FC26-448E-B8A9-7C2057BA0333}" type="slidenum">
              <a:rPr lang="ru-RU" smtClean="0"/>
              <a:t>‹#›</a:t>
            </a:fld>
            <a:endParaRPr lang="ru-RU"/>
          </a:p>
        </p:txBody>
      </p:sp>
    </p:spTree>
    <p:extLst>
      <p:ext uri="{BB962C8B-B14F-4D97-AF65-F5344CB8AC3E}">
        <p14:creationId xmlns:p14="http://schemas.microsoft.com/office/powerpoint/2010/main" val="1028282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3A348F3-2389-4A5A-A381-744E825FEA26}" type="datetimeFigureOut">
              <a:rPr lang="ru-RU" smtClean="0"/>
              <a:t>20.11.2019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BE925EF-FC26-448E-B8A9-7C2057BA0333}" type="slidenum">
              <a:rPr lang="ru-RU" smtClean="0"/>
              <a:t>‹#›</a:t>
            </a:fld>
            <a:endParaRPr lang="ru-RU"/>
          </a:p>
        </p:txBody>
      </p:sp>
    </p:spTree>
    <p:extLst>
      <p:ext uri="{BB962C8B-B14F-4D97-AF65-F5344CB8AC3E}">
        <p14:creationId xmlns:p14="http://schemas.microsoft.com/office/powerpoint/2010/main" val="3248475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3A348F3-2389-4A5A-A381-744E825FEA26}" type="datetimeFigureOut">
              <a:rPr lang="ru-RU" smtClean="0"/>
              <a:t>20.11.2019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BE925EF-FC26-448E-B8A9-7C2057BA0333}" type="slidenum">
              <a:rPr lang="ru-RU" smtClean="0"/>
              <a:t>‹#›</a:t>
            </a:fld>
            <a:endParaRPr lang="ru-RU"/>
          </a:p>
        </p:txBody>
      </p:sp>
    </p:spTree>
    <p:extLst>
      <p:ext uri="{BB962C8B-B14F-4D97-AF65-F5344CB8AC3E}">
        <p14:creationId xmlns:p14="http://schemas.microsoft.com/office/powerpoint/2010/main" val="65980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A348F3-2389-4A5A-A381-744E825FEA26}" type="datetimeFigureOut">
              <a:rPr lang="ru-RU" smtClean="0"/>
              <a:t>20.11.2019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E925EF-FC26-448E-B8A9-7C2057BA0333}" type="slidenum">
              <a:rPr lang="ru-RU" smtClean="0"/>
              <a:t>‹#›</a:t>
            </a:fld>
            <a:endParaRPr lang="ru-RU"/>
          </a:p>
        </p:txBody>
      </p:sp>
    </p:spTree>
    <p:extLst>
      <p:ext uri="{BB962C8B-B14F-4D97-AF65-F5344CB8AC3E}">
        <p14:creationId xmlns:p14="http://schemas.microsoft.com/office/powerpoint/2010/main" val="3881614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jpg"/><Relationship Id="rId5" Type="http://schemas.microsoft.com/office/2007/relationships/hdphoto" Target="../media/hdphoto1.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 xmlns:a16="http://schemas.microsoft.com/office/drawing/2014/main" id="{62C96323-769A-4B37-8ACC-DA5128920A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sp>
        <p:nvSpPr>
          <p:cNvPr id="124" name="Shape 124"/>
          <p:cNvSpPr/>
          <p:nvPr/>
        </p:nvSpPr>
        <p:spPr>
          <a:xfrm>
            <a:off x="628647" y="5444895"/>
            <a:ext cx="3242317" cy="27699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spAutoFit/>
          </a:bodyPr>
          <a:lstStyle>
            <a:lvl1pPr algn="ctr">
              <a:defRPr sz="1200">
                <a:solidFill>
                  <a:srgbClr val="808080"/>
                </a:solidFill>
                <a:latin typeface="Tahoma"/>
                <a:ea typeface="Tahoma"/>
                <a:cs typeface="Tahoma"/>
                <a:sym typeface="Tahoma"/>
              </a:defRPr>
            </a:lvl1pPr>
          </a:lstStyle>
          <a:p>
            <a:endParaRPr dirty="0"/>
          </a:p>
        </p:txBody>
      </p:sp>
      <p:sp>
        <p:nvSpPr>
          <p:cNvPr id="125" name="Shape 125"/>
          <p:cNvSpPr/>
          <p:nvPr/>
        </p:nvSpPr>
        <p:spPr>
          <a:xfrm>
            <a:off x="3774548" y="2689721"/>
            <a:ext cx="5261948" cy="158126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nSpc>
                <a:spcPct val="150000"/>
              </a:lnSpc>
              <a:defRPr sz="1200" b="1">
                <a:solidFill>
                  <a:srgbClr val="54B6C9"/>
                </a:solidFill>
                <a:latin typeface="Tahoma"/>
                <a:ea typeface="Tahoma"/>
                <a:cs typeface="Tahoma"/>
                <a:sym typeface="Tahoma"/>
              </a:defRPr>
            </a:pPr>
            <a:r>
              <a:rPr lang="ru-RU" sz="1100" dirty="0">
                <a:solidFill>
                  <a:srgbClr val="11936D"/>
                </a:solidFill>
                <a:sym typeface="Tahoma"/>
              </a:rPr>
              <a:t>руководитель регионального консультационно-методического центра проекта Минфина России по Новосибирской области, президент Центра развития городских сообществ, руководитель отделения Молодежной финансовой Лиги, ТОП Всероссийского реестра консультантов по финансовой грамотности, победитель регионального этапа Всероссийского конкурса «Доброволец России»</a:t>
            </a:r>
            <a:endParaRPr lang="ru-RU" sz="1100" dirty="0">
              <a:solidFill>
                <a:srgbClr val="11936D"/>
              </a:solidFill>
            </a:endParaRPr>
          </a:p>
        </p:txBody>
      </p:sp>
      <p:sp>
        <p:nvSpPr>
          <p:cNvPr id="126" name="Shape 126"/>
          <p:cNvSpPr>
            <a:spLocks noGrp="1"/>
          </p:cNvSpPr>
          <p:nvPr>
            <p:ph type="title"/>
          </p:nvPr>
        </p:nvSpPr>
        <p:spPr>
          <a:xfrm>
            <a:off x="3976980" y="1818748"/>
            <a:ext cx="5167020" cy="857254"/>
          </a:xfrm>
          <a:prstGeom prst="rect">
            <a:avLst/>
          </a:prstGeom>
        </p:spPr>
        <p:txBody>
          <a:bodyPr>
            <a:normAutofit fontScale="90000"/>
          </a:bodyPr>
          <a:lstStyle>
            <a:lvl1pPr>
              <a:defRPr sz="3200" b="1">
                <a:solidFill>
                  <a:srgbClr val="D9562C"/>
                </a:solidFill>
                <a:latin typeface="Tahoma"/>
                <a:ea typeface="Tahoma"/>
                <a:cs typeface="Tahoma"/>
                <a:sym typeface="Tahoma"/>
              </a:defRPr>
            </a:lvl1pPr>
          </a:lstStyle>
          <a:p>
            <a:pPr algn="l"/>
            <a:r>
              <a:rPr lang="ru-RU" dirty="0">
                <a:solidFill>
                  <a:srgbClr val="3848AF"/>
                </a:solidFill>
              </a:rPr>
              <a:t>БЕЛЯКИН</a:t>
            </a:r>
            <a:br>
              <a:rPr lang="ru-RU" dirty="0">
                <a:solidFill>
                  <a:srgbClr val="3848AF"/>
                </a:solidFill>
              </a:rPr>
            </a:br>
            <a:r>
              <a:rPr lang="ru-RU" dirty="0">
                <a:solidFill>
                  <a:srgbClr val="3848AF"/>
                </a:solidFill>
              </a:rPr>
              <a:t>Николай Викторович</a:t>
            </a:r>
            <a:endParaRPr dirty="0">
              <a:solidFill>
                <a:srgbClr val="3848AF"/>
              </a:solidFill>
            </a:endParaRPr>
          </a:p>
        </p:txBody>
      </p:sp>
      <p:sp>
        <p:nvSpPr>
          <p:cNvPr id="134" name="Shape 134"/>
          <p:cNvSpPr/>
          <p:nvPr/>
        </p:nvSpPr>
        <p:spPr>
          <a:xfrm>
            <a:off x="485879" y="4615187"/>
            <a:ext cx="8231872" cy="138499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just">
              <a:lnSpc>
                <a:spcPct val="150000"/>
              </a:lnSpc>
              <a:defRPr sz="1200">
                <a:solidFill>
                  <a:srgbClr val="4D4D4C"/>
                </a:solidFill>
                <a:latin typeface="Tahoma"/>
                <a:ea typeface="Tahoma"/>
                <a:cs typeface="Tahoma"/>
                <a:sym typeface="Tahoma"/>
              </a:defRPr>
            </a:lvl1pPr>
          </a:lstStyle>
          <a:p>
            <a:pPr algn="ctr">
              <a:lnSpc>
                <a:spcPct val="100000"/>
              </a:lnSpc>
            </a:pPr>
            <a:r>
              <a:rPr lang="ru-RU" sz="2800" dirty="0"/>
              <a:t>Региональный корпус волонтеров проекта «</a:t>
            </a:r>
            <a:r>
              <a:rPr lang="ru-RU" sz="2800" dirty="0" err="1"/>
              <a:t>Вашифинансы</a:t>
            </a:r>
            <a:r>
              <a:rPr lang="ru-RU" sz="2800" dirty="0"/>
              <a:t>» - союз профессионалов для граждан</a:t>
            </a:r>
          </a:p>
        </p:txBody>
      </p:sp>
      <p:pic>
        <p:nvPicPr>
          <p:cNvPr id="23" name="Picture 3" descr="C:\Users\Администратор\Desktop\Без имени-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457" t="25657" r="6957" b="54788"/>
          <a:stretch/>
        </p:blipFill>
        <p:spPr bwMode="auto">
          <a:xfrm>
            <a:off x="3722487" y="1893707"/>
            <a:ext cx="254493" cy="281943"/>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3472249" y="1136110"/>
            <a:ext cx="2259132" cy="707886"/>
          </a:xfrm>
          <a:prstGeom prst="rect">
            <a:avLst/>
          </a:prstGeom>
        </p:spPr>
        <p:txBody>
          <a:bodyPr wrap="square">
            <a:spAutoFit/>
          </a:bodyPr>
          <a:lstStyle/>
          <a:p>
            <a:pPr algn="ctr"/>
            <a:r>
              <a:rPr lang="ru-RU" sz="4000" spc="-19" dirty="0">
                <a:solidFill>
                  <a:srgbClr val="11946E"/>
                </a:solidFill>
              </a:rPr>
              <a:t>СПИКЕР</a:t>
            </a:r>
            <a:endParaRPr lang="ru-RU" sz="4000" dirty="0">
              <a:solidFill>
                <a:srgbClr val="11946E"/>
              </a:solidFill>
            </a:endParaRPr>
          </a:p>
        </p:txBody>
      </p:sp>
      <p:pic>
        <p:nvPicPr>
          <p:cNvPr id="4" name="Рисунок 3">
            <a:extLst>
              <a:ext uri="{FF2B5EF4-FFF2-40B4-BE49-F238E27FC236}">
                <a16:creationId xmlns="" xmlns:a16="http://schemas.microsoft.com/office/drawing/2014/main" id="{2F3ADBB7-5D24-4705-A6A0-424C4F9998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627"/>
          <a:stretch/>
        </p:blipFill>
        <p:spPr>
          <a:xfrm>
            <a:off x="806533" y="1344732"/>
            <a:ext cx="2757356" cy="2887844"/>
          </a:xfrm>
          <a:prstGeom prst="rect">
            <a:avLst/>
          </a:prstGeom>
        </p:spPr>
      </p:pic>
    </p:spTree>
    <p:extLst>
      <p:ext uri="{BB962C8B-B14F-4D97-AF65-F5344CB8AC3E}">
        <p14:creationId xmlns:p14="http://schemas.microsoft.com/office/powerpoint/2010/main" val="2978930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24">
            <a:extLst>
              <a:ext uri="{FF2B5EF4-FFF2-40B4-BE49-F238E27FC236}">
                <a16:creationId xmlns="" xmlns:a16="http://schemas.microsoft.com/office/drawing/2014/main" id="{3C8DFCDF-F07F-45BB-97C3-D340E3D7D2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sp>
        <p:nvSpPr>
          <p:cNvPr id="6" name="Прямоугольник 5">
            <a:extLst>
              <a:ext uri="{FF2B5EF4-FFF2-40B4-BE49-F238E27FC236}">
                <a16:creationId xmlns="" xmlns:a16="http://schemas.microsoft.com/office/drawing/2014/main" id="{E6758917-778E-4966-B0AD-B52743FEAF57}"/>
              </a:ext>
            </a:extLst>
          </p:cNvPr>
          <p:cNvSpPr/>
          <p:nvPr/>
        </p:nvSpPr>
        <p:spPr>
          <a:xfrm>
            <a:off x="6444208" y="526030"/>
            <a:ext cx="2880309" cy="477054"/>
          </a:xfrm>
          <a:prstGeom prst="rect">
            <a:avLst/>
          </a:prstGeom>
        </p:spPr>
        <p:txBody>
          <a:bodyPr wrap="square">
            <a:spAutoFit/>
          </a:bodyPr>
          <a:lstStyle/>
          <a:p>
            <a:pPr algn="ctr"/>
            <a:r>
              <a:rPr lang="en-US" sz="2500" b="1" dirty="0">
                <a:solidFill>
                  <a:srgbClr val="156D56"/>
                </a:solidFill>
                <a:latin typeface="+mj-lt"/>
                <a:cs typeface="Arial" pitchFamily="34" charset="0"/>
              </a:rPr>
              <a:t>portal-kmfg.ru</a:t>
            </a:r>
          </a:p>
        </p:txBody>
      </p:sp>
      <p:sp>
        <p:nvSpPr>
          <p:cNvPr id="11" name="Прямоугольник 10">
            <a:extLst>
              <a:ext uri="{FF2B5EF4-FFF2-40B4-BE49-F238E27FC236}">
                <a16:creationId xmlns="" xmlns:a16="http://schemas.microsoft.com/office/drawing/2014/main" id="{BA0F5B96-8D83-4F68-95CE-E2A6DA28C2C7}"/>
              </a:ext>
            </a:extLst>
          </p:cNvPr>
          <p:cNvSpPr/>
          <p:nvPr/>
        </p:nvSpPr>
        <p:spPr>
          <a:xfrm>
            <a:off x="845666" y="1993028"/>
            <a:ext cx="2952328" cy="523220"/>
          </a:xfrm>
          <a:prstGeom prst="rect">
            <a:avLst/>
          </a:prstGeom>
        </p:spPr>
        <p:txBody>
          <a:bodyPr wrap="square">
            <a:spAutoFit/>
          </a:bodyPr>
          <a:lstStyle/>
          <a:p>
            <a:pPr algn="ctr"/>
            <a:r>
              <a:rPr lang="ru-RU" sz="2800" b="1" dirty="0">
                <a:solidFill>
                  <a:srgbClr val="156D56"/>
                </a:solidFill>
                <a:latin typeface="+mj-lt"/>
                <a:cs typeface="Arial" pitchFamily="34" charset="0"/>
              </a:rPr>
              <a:t>Новостная лента</a:t>
            </a:r>
          </a:p>
        </p:txBody>
      </p:sp>
      <p:sp>
        <p:nvSpPr>
          <p:cNvPr id="12" name="Прямоугольник 11">
            <a:extLst>
              <a:ext uri="{FF2B5EF4-FFF2-40B4-BE49-F238E27FC236}">
                <a16:creationId xmlns="" xmlns:a16="http://schemas.microsoft.com/office/drawing/2014/main" id="{2C876D7E-F514-4499-B020-76163225A4A4}"/>
              </a:ext>
            </a:extLst>
          </p:cNvPr>
          <p:cNvSpPr/>
          <p:nvPr/>
        </p:nvSpPr>
        <p:spPr>
          <a:xfrm>
            <a:off x="2997409" y="5314850"/>
            <a:ext cx="4623227" cy="523220"/>
          </a:xfrm>
          <a:prstGeom prst="rect">
            <a:avLst/>
          </a:prstGeom>
        </p:spPr>
        <p:txBody>
          <a:bodyPr wrap="square">
            <a:spAutoFit/>
          </a:bodyPr>
          <a:lstStyle/>
          <a:p>
            <a:pPr algn="ctr"/>
            <a:r>
              <a:rPr lang="ru-RU" sz="2800" b="1" dirty="0">
                <a:solidFill>
                  <a:srgbClr val="156D56"/>
                </a:solidFill>
                <a:latin typeface="+mj-lt"/>
                <a:cs typeface="Arial" pitchFamily="34" charset="0"/>
              </a:rPr>
              <a:t>Календарь мероприятий</a:t>
            </a:r>
          </a:p>
        </p:txBody>
      </p:sp>
      <p:sp>
        <p:nvSpPr>
          <p:cNvPr id="13" name="Прямоугольник 12">
            <a:extLst>
              <a:ext uri="{FF2B5EF4-FFF2-40B4-BE49-F238E27FC236}">
                <a16:creationId xmlns="" xmlns:a16="http://schemas.microsoft.com/office/drawing/2014/main" id="{A0AF8277-5638-433F-9AD3-622822B9C467}"/>
              </a:ext>
            </a:extLst>
          </p:cNvPr>
          <p:cNvSpPr/>
          <p:nvPr/>
        </p:nvSpPr>
        <p:spPr>
          <a:xfrm>
            <a:off x="988811" y="2479382"/>
            <a:ext cx="6985635" cy="523220"/>
          </a:xfrm>
          <a:prstGeom prst="rect">
            <a:avLst/>
          </a:prstGeom>
        </p:spPr>
        <p:txBody>
          <a:bodyPr wrap="square">
            <a:spAutoFit/>
          </a:bodyPr>
          <a:lstStyle/>
          <a:p>
            <a:pPr algn="ctr"/>
            <a:r>
              <a:rPr lang="ru-RU" sz="2800" b="1" dirty="0">
                <a:solidFill>
                  <a:srgbClr val="3948AF"/>
                </a:solidFill>
                <a:latin typeface="+mj-lt"/>
                <a:cs typeface="Arial" pitchFamily="34" charset="0"/>
              </a:rPr>
              <a:t>Архив публикаций консультантов в СМИ </a:t>
            </a:r>
          </a:p>
        </p:txBody>
      </p:sp>
      <p:sp>
        <p:nvSpPr>
          <p:cNvPr id="15" name="Прямоугольник 14">
            <a:extLst>
              <a:ext uri="{FF2B5EF4-FFF2-40B4-BE49-F238E27FC236}">
                <a16:creationId xmlns="" xmlns:a16="http://schemas.microsoft.com/office/drawing/2014/main" id="{090812B9-CDB7-4D0C-95DB-2C8ED84BBA0F}"/>
              </a:ext>
            </a:extLst>
          </p:cNvPr>
          <p:cNvSpPr/>
          <p:nvPr/>
        </p:nvSpPr>
        <p:spPr>
          <a:xfrm>
            <a:off x="1533556" y="2996567"/>
            <a:ext cx="5213027" cy="523220"/>
          </a:xfrm>
          <a:prstGeom prst="rect">
            <a:avLst/>
          </a:prstGeom>
        </p:spPr>
        <p:txBody>
          <a:bodyPr wrap="square">
            <a:spAutoFit/>
          </a:bodyPr>
          <a:lstStyle/>
          <a:p>
            <a:pPr algn="ctr"/>
            <a:r>
              <a:rPr lang="ru-RU" sz="2800" b="1" dirty="0">
                <a:solidFill>
                  <a:srgbClr val="156D56"/>
                </a:solidFill>
                <a:latin typeface="+mj-lt"/>
                <a:cs typeface="Arial" pitchFamily="34" charset="0"/>
              </a:rPr>
              <a:t>Открытый реестр консультантов</a:t>
            </a:r>
          </a:p>
        </p:txBody>
      </p:sp>
      <p:cxnSp>
        <p:nvCxnSpPr>
          <p:cNvPr id="18" name="Прямая соединительная линия 17">
            <a:extLst>
              <a:ext uri="{FF2B5EF4-FFF2-40B4-BE49-F238E27FC236}">
                <a16:creationId xmlns="" xmlns:a16="http://schemas.microsoft.com/office/drawing/2014/main" id="{961778D1-1307-4D1B-AC9E-5FB79A9AB3FF}"/>
              </a:ext>
            </a:extLst>
          </p:cNvPr>
          <p:cNvCxnSpPr>
            <a:cxnSpLocks/>
          </p:cNvCxnSpPr>
          <p:nvPr/>
        </p:nvCxnSpPr>
        <p:spPr>
          <a:xfrm flipH="1">
            <a:off x="441120" y="5012320"/>
            <a:ext cx="2509634"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Прямая соединительная линия 21">
            <a:extLst>
              <a:ext uri="{FF2B5EF4-FFF2-40B4-BE49-F238E27FC236}">
                <a16:creationId xmlns="" xmlns:a16="http://schemas.microsoft.com/office/drawing/2014/main" id="{CC73D2B0-8748-404C-88A8-BEEA8E526B2E}"/>
              </a:ext>
            </a:extLst>
          </p:cNvPr>
          <p:cNvCxnSpPr>
            <a:cxnSpLocks/>
          </p:cNvCxnSpPr>
          <p:nvPr/>
        </p:nvCxnSpPr>
        <p:spPr>
          <a:xfrm flipH="1">
            <a:off x="440036" y="2297677"/>
            <a:ext cx="548775"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Прямая соединительная линия 22">
            <a:extLst>
              <a:ext uri="{FF2B5EF4-FFF2-40B4-BE49-F238E27FC236}">
                <a16:creationId xmlns="" xmlns:a16="http://schemas.microsoft.com/office/drawing/2014/main" id="{C1A59ED3-BDD5-403B-9D76-1DB70B4B336E}"/>
              </a:ext>
            </a:extLst>
          </p:cNvPr>
          <p:cNvCxnSpPr>
            <a:cxnSpLocks/>
          </p:cNvCxnSpPr>
          <p:nvPr/>
        </p:nvCxnSpPr>
        <p:spPr>
          <a:xfrm flipH="1">
            <a:off x="440036" y="2754239"/>
            <a:ext cx="837677"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Прямая соединительная линия 23">
            <a:extLst>
              <a:ext uri="{FF2B5EF4-FFF2-40B4-BE49-F238E27FC236}">
                <a16:creationId xmlns="" xmlns:a16="http://schemas.microsoft.com/office/drawing/2014/main" id="{82293C48-62C3-48B1-9AEB-3E786DDDAF21}"/>
              </a:ext>
            </a:extLst>
          </p:cNvPr>
          <p:cNvCxnSpPr>
            <a:cxnSpLocks/>
          </p:cNvCxnSpPr>
          <p:nvPr/>
        </p:nvCxnSpPr>
        <p:spPr>
          <a:xfrm flipH="1">
            <a:off x="436015" y="3272746"/>
            <a:ext cx="1157254"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 name="Рисунок 2">
            <a:extLst>
              <a:ext uri="{FF2B5EF4-FFF2-40B4-BE49-F238E27FC236}">
                <a16:creationId xmlns="" xmlns:a16="http://schemas.microsoft.com/office/drawing/2014/main" id="{833CC661-CAAA-43D4-B9DF-EE489DBE0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2" y="989212"/>
            <a:ext cx="9181530" cy="845283"/>
          </a:xfrm>
          <a:prstGeom prst="rect">
            <a:avLst/>
          </a:prstGeom>
        </p:spPr>
      </p:pic>
      <p:cxnSp>
        <p:nvCxnSpPr>
          <p:cNvPr id="46" name="Прямая соединительная линия 45">
            <a:extLst>
              <a:ext uri="{FF2B5EF4-FFF2-40B4-BE49-F238E27FC236}">
                <a16:creationId xmlns="" xmlns:a16="http://schemas.microsoft.com/office/drawing/2014/main" id="{115A3DDD-2DB2-42A1-91FB-439B23DB6DCD}"/>
              </a:ext>
            </a:extLst>
          </p:cNvPr>
          <p:cNvCxnSpPr>
            <a:cxnSpLocks/>
          </p:cNvCxnSpPr>
          <p:nvPr/>
        </p:nvCxnSpPr>
        <p:spPr>
          <a:xfrm flipH="1">
            <a:off x="443150" y="3831228"/>
            <a:ext cx="1615669"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Прямая соединительная линия 46">
            <a:extLst>
              <a:ext uri="{FF2B5EF4-FFF2-40B4-BE49-F238E27FC236}">
                <a16:creationId xmlns="" xmlns:a16="http://schemas.microsoft.com/office/drawing/2014/main" id="{E256D436-EE16-4CBF-A257-88808AE2DB6E}"/>
              </a:ext>
            </a:extLst>
          </p:cNvPr>
          <p:cNvCxnSpPr>
            <a:cxnSpLocks/>
          </p:cNvCxnSpPr>
          <p:nvPr/>
        </p:nvCxnSpPr>
        <p:spPr>
          <a:xfrm flipH="1">
            <a:off x="423529" y="4417830"/>
            <a:ext cx="2081309"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8" name="Прямоугольник 47">
            <a:extLst>
              <a:ext uri="{FF2B5EF4-FFF2-40B4-BE49-F238E27FC236}">
                <a16:creationId xmlns="" xmlns:a16="http://schemas.microsoft.com/office/drawing/2014/main" id="{29A2EBEC-B8A7-41AE-ABB4-62FFA9509556}"/>
              </a:ext>
            </a:extLst>
          </p:cNvPr>
          <p:cNvSpPr/>
          <p:nvPr/>
        </p:nvSpPr>
        <p:spPr>
          <a:xfrm>
            <a:off x="2305322" y="4126549"/>
            <a:ext cx="6411535" cy="523220"/>
          </a:xfrm>
          <a:prstGeom prst="rect">
            <a:avLst/>
          </a:prstGeom>
        </p:spPr>
        <p:txBody>
          <a:bodyPr wrap="square">
            <a:spAutoFit/>
          </a:bodyPr>
          <a:lstStyle/>
          <a:p>
            <a:pPr algn="ctr"/>
            <a:r>
              <a:rPr lang="ru-RU" sz="2800" b="1" dirty="0">
                <a:solidFill>
                  <a:srgbClr val="156D56"/>
                </a:solidFill>
                <a:latin typeface="+mj-lt"/>
                <a:cs typeface="Arial" pitchFamily="34" charset="0"/>
              </a:rPr>
              <a:t>База знаний и </a:t>
            </a:r>
            <a:r>
              <a:rPr lang="ru-RU" sz="2800" b="1" dirty="0" err="1">
                <a:solidFill>
                  <a:srgbClr val="156D56"/>
                </a:solidFill>
                <a:latin typeface="+mj-lt"/>
                <a:cs typeface="Arial" pitchFamily="34" charset="0"/>
              </a:rPr>
              <a:t>вебинарная</a:t>
            </a:r>
            <a:r>
              <a:rPr lang="ru-RU" sz="2800" b="1" dirty="0">
                <a:solidFill>
                  <a:srgbClr val="156D56"/>
                </a:solidFill>
                <a:latin typeface="+mj-lt"/>
                <a:cs typeface="Arial" pitchFamily="34" charset="0"/>
              </a:rPr>
              <a:t> площадка</a:t>
            </a:r>
          </a:p>
        </p:txBody>
      </p:sp>
      <p:sp>
        <p:nvSpPr>
          <p:cNvPr id="49" name="Прямоугольник 48">
            <a:extLst>
              <a:ext uri="{FF2B5EF4-FFF2-40B4-BE49-F238E27FC236}">
                <a16:creationId xmlns="" xmlns:a16="http://schemas.microsoft.com/office/drawing/2014/main" id="{75B666DA-F6E4-484F-80E7-D86FC68264EA}"/>
              </a:ext>
            </a:extLst>
          </p:cNvPr>
          <p:cNvSpPr/>
          <p:nvPr/>
        </p:nvSpPr>
        <p:spPr>
          <a:xfrm>
            <a:off x="2737370" y="4705098"/>
            <a:ext cx="5759663" cy="523220"/>
          </a:xfrm>
          <a:prstGeom prst="rect">
            <a:avLst/>
          </a:prstGeom>
        </p:spPr>
        <p:txBody>
          <a:bodyPr wrap="square">
            <a:spAutoFit/>
          </a:bodyPr>
          <a:lstStyle/>
          <a:p>
            <a:pPr algn="ctr"/>
            <a:r>
              <a:rPr lang="ru-RU" sz="2800" b="1" dirty="0">
                <a:solidFill>
                  <a:srgbClr val="3948AF"/>
                </a:solidFill>
                <a:latin typeface="+mj-lt"/>
                <a:cs typeface="Arial" pitchFamily="34" charset="0"/>
              </a:rPr>
              <a:t>Личные кабинеты консультантов</a:t>
            </a:r>
          </a:p>
        </p:txBody>
      </p:sp>
      <p:cxnSp>
        <p:nvCxnSpPr>
          <p:cNvPr id="50" name="Прямая соединительная линия 49">
            <a:extLst>
              <a:ext uri="{FF2B5EF4-FFF2-40B4-BE49-F238E27FC236}">
                <a16:creationId xmlns="" xmlns:a16="http://schemas.microsoft.com/office/drawing/2014/main" id="{2F4BD74D-DCAD-4E0B-9C5E-1C348109E8A3}"/>
              </a:ext>
            </a:extLst>
          </p:cNvPr>
          <p:cNvCxnSpPr>
            <a:cxnSpLocks/>
          </p:cNvCxnSpPr>
          <p:nvPr/>
        </p:nvCxnSpPr>
        <p:spPr>
          <a:xfrm flipH="1">
            <a:off x="420483" y="5606374"/>
            <a:ext cx="2806997"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1" name="Прямоугольник 50">
            <a:extLst>
              <a:ext uri="{FF2B5EF4-FFF2-40B4-BE49-F238E27FC236}">
                <a16:creationId xmlns="" xmlns:a16="http://schemas.microsoft.com/office/drawing/2014/main" id="{0D84F9A9-3FC2-482B-B42D-06507E42092D}"/>
              </a:ext>
            </a:extLst>
          </p:cNvPr>
          <p:cNvSpPr/>
          <p:nvPr/>
        </p:nvSpPr>
        <p:spPr>
          <a:xfrm>
            <a:off x="2022898" y="3567332"/>
            <a:ext cx="6863447" cy="523220"/>
          </a:xfrm>
          <a:prstGeom prst="rect">
            <a:avLst/>
          </a:prstGeom>
        </p:spPr>
        <p:txBody>
          <a:bodyPr wrap="square">
            <a:spAutoFit/>
          </a:bodyPr>
          <a:lstStyle/>
          <a:p>
            <a:pPr algn="ctr"/>
            <a:r>
              <a:rPr lang="ru-RU" sz="2800" b="1" dirty="0">
                <a:solidFill>
                  <a:srgbClr val="3948AF"/>
                </a:solidFill>
                <a:latin typeface="+mj-lt"/>
                <a:cs typeface="Arial" pitchFamily="34" charset="0"/>
              </a:rPr>
              <a:t>Статистика о проведенных мероприятиях</a:t>
            </a:r>
          </a:p>
        </p:txBody>
      </p:sp>
      <p:sp>
        <p:nvSpPr>
          <p:cNvPr id="52" name="Прямоугольник 51">
            <a:extLst>
              <a:ext uri="{FF2B5EF4-FFF2-40B4-BE49-F238E27FC236}">
                <a16:creationId xmlns="" xmlns:a16="http://schemas.microsoft.com/office/drawing/2014/main" id="{9D112465-1B59-4734-83F7-4CEBF73BBFCB}"/>
              </a:ext>
            </a:extLst>
          </p:cNvPr>
          <p:cNvSpPr/>
          <p:nvPr/>
        </p:nvSpPr>
        <p:spPr>
          <a:xfrm>
            <a:off x="3617488" y="5864101"/>
            <a:ext cx="4623227" cy="523220"/>
          </a:xfrm>
          <a:prstGeom prst="rect">
            <a:avLst/>
          </a:prstGeom>
        </p:spPr>
        <p:txBody>
          <a:bodyPr wrap="square">
            <a:spAutoFit/>
          </a:bodyPr>
          <a:lstStyle/>
          <a:p>
            <a:pPr algn="ctr"/>
            <a:r>
              <a:rPr lang="ru-RU" sz="2800" b="1" dirty="0">
                <a:solidFill>
                  <a:srgbClr val="3948AF"/>
                </a:solidFill>
                <a:latin typeface="+mj-lt"/>
                <a:cs typeface="Arial" pitchFamily="34" charset="0"/>
              </a:rPr>
              <a:t>Форма для обращений</a:t>
            </a:r>
          </a:p>
        </p:txBody>
      </p:sp>
      <p:cxnSp>
        <p:nvCxnSpPr>
          <p:cNvPr id="26" name="Прямая соединительная линия 25">
            <a:extLst>
              <a:ext uri="{FF2B5EF4-FFF2-40B4-BE49-F238E27FC236}">
                <a16:creationId xmlns="" xmlns:a16="http://schemas.microsoft.com/office/drawing/2014/main" id="{9950712E-7A23-4E92-A014-29891DC01F86}"/>
              </a:ext>
            </a:extLst>
          </p:cNvPr>
          <p:cNvCxnSpPr>
            <a:cxnSpLocks/>
          </p:cNvCxnSpPr>
          <p:nvPr/>
        </p:nvCxnSpPr>
        <p:spPr>
          <a:xfrm flipH="1">
            <a:off x="411830" y="6125711"/>
            <a:ext cx="358436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Прямая соединительная линия 9">
            <a:extLst>
              <a:ext uri="{FF2B5EF4-FFF2-40B4-BE49-F238E27FC236}">
                <a16:creationId xmlns="" xmlns:a16="http://schemas.microsoft.com/office/drawing/2014/main" id="{5D575611-70C2-446B-8E61-85C77A69035C}"/>
              </a:ext>
            </a:extLst>
          </p:cNvPr>
          <p:cNvCxnSpPr/>
          <p:nvPr/>
        </p:nvCxnSpPr>
        <p:spPr>
          <a:xfrm>
            <a:off x="423529" y="1834495"/>
            <a:ext cx="0" cy="42912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642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cTn>
                              </p:par>
                              <p:par>
                                <p:cTn id="29" presetID="16" presetClass="entr" presetSubtype="21"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barn(inVertical)">
                                      <p:cBhvr>
                                        <p:cTn id="31" dur="500"/>
                                        <p:tgtEl>
                                          <p:spTgt spid="4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barn(inVertical)">
                                      <p:cBhvr>
                                        <p:cTn id="34" dur="500"/>
                                        <p:tgtEl>
                                          <p:spTgt spid="4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barn(inVertical)">
                                      <p:cBhvr>
                                        <p:cTn id="37" dur="500"/>
                                        <p:tgtEl>
                                          <p:spTgt spid="49"/>
                                        </p:tgtEl>
                                      </p:cBhvr>
                                    </p:animEffect>
                                  </p:childTnLst>
                                </p:cTn>
                              </p:par>
                              <p:par>
                                <p:cTn id="38" presetID="16" presetClass="entr" presetSubtype="21"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barn(inVertical)">
                                      <p:cBhvr>
                                        <p:cTn id="43" dur="500"/>
                                        <p:tgtEl>
                                          <p:spTgt spid="5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barn(inVertical)">
                                      <p:cBhvr>
                                        <p:cTn id="46" dur="500"/>
                                        <p:tgtEl>
                                          <p:spTgt spid="5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48" grpId="0"/>
      <p:bldP spid="49" grpId="0"/>
      <p:bldP spid="51"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 xmlns:a16="http://schemas.microsoft.com/office/drawing/2014/main" id="{B4A41A08-F209-46DD-92F0-EDB0732B61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sp>
        <p:nvSpPr>
          <p:cNvPr id="4" name="Прямоугольник 3"/>
          <p:cNvSpPr/>
          <p:nvPr/>
        </p:nvSpPr>
        <p:spPr>
          <a:xfrm>
            <a:off x="2339752" y="1268760"/>
            <a:ext cx="5544616" cy="523220"/>
          </a:xfrm>
          <a:prstGeom prst="rect">
            <a:avLst/>
          </a:prstGeom>
        </p:spPr>
        <p:txBody>
          <a:bodyPr wrap="square">
            <a:spAutoFit/>
          </a:bodyPr>
          <a:lstStyle/>
          <a:p>
            <a:pPr algn="ctr"/>
            <a:r>
              <a:rPr lang="ru-RU" sz="2800" b="1" dirty="0">
                <a:solidFill>
                  <a:srgbClr val="156D56"/>
                </a:solidFill>
                <a:latin typeface="+mj-lt"/>
                <a:cs typeface="Arial" pitchFamily="34" charset="0"/>
              </a:rPr>
              <a:t>ОТКРЫТОСТЬ ДЕЯТЕЛЬНОСТИ</a:t>
            </a:r>
          </a:p>
        </p:txBody>
      </p:sp>
      <p:pic>
        <p:nvPicPr>
          <p:cNvPr id="17" name="Picture 2">
            <a:extLst>
              <a:ext uri="{FF2B5EF4-FFF2-40B4-BE49-F238E27FC236}">
                <a16:creationId xmlns="" xmlns:a16="http://schemas.microsoft.com/office/drawing/2014/main" id="{9F37508C-0A1D-4A68-8F7F-5BA59BF48C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1721" y="1350350"/>
            <a:ext cx="360040" cy="36004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 xmlns:a16="http://schemas.microsoft.com/office/drawing/2014/main" id="{8BEBE33D-126A-41DB-8107-B8C30709D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28" y="2681633"/>
            <a:ext cx="9285786" cy="4288414"/>
          </a:xfrm>
          <a:prstGeom prst="rect">
            <a:avLst/>
          </a:prstGeom>
        </p:spPr>
      </p:pic>
      <p:sp>
        <p:nvSpPr>
          <p:cNvPr id="9" name="Прямоугольник 8">
            <a:extLst>
              <a:ext uri="{FF2B5EF4-FFF2-40B4-BE49-F238E27FC236}">
                <a16:creationId xmlns="" xmlns:a16="http://schemas.microsoft.com/office/drawing/2014/main" id="{090C1346-5BCC-4849-A516-CA9F69E8B234}"/>
              </a:ext>
            </a:extLst>
          </p:cNvPr>
          <p:cNvSpPr/>
          <p:nvPr/>
        </p:nvSpPr>
        <p:spPr>
          <a:xfrm>
            <a:off x="2269572" y="1672791"/>
            <a:ext cx="5350498" cy="523220"/>
          </a:xfrm>
          <a:prstGeom prst="rect">
            <a:avLst/>
          </a:prstGeom>
        </p:spPr>
        <p:txBody>
          <a:bodyPr wrap="square">
            <a:spAutoFit/>
          </a:bodyPr>
          <a:lstStyle/>
          <a:p>
            <a:pPr algn="ctr"/>
            <a:r>
              <a:rPr lang="en-US" sz="2800" b="1" dirty="0">
                <a:solidFill>
                  <a:srgbClr val="4A7FE9"/>
                </a:solidFill>
                <a:latin typeface="+mj-lt"/>
                <a:cs typeface="Arial" pitchFamily="34" charset="0"/>
              </a:rPr>
              <a:t>portal-kmfg.ru</a:t>
            </a:r>
            <a:endParaRPr lang="ru-RU" sz="2800" b="1" dirty="0">
              <a:solidFill>
                <a:srgbClr val="4A7FE9"/>
              </a:solidFill>
              <a:latin typeface="+mj-lt"/>
              <a:cs typeface="Arial" pitchFamily="34" charset="0"/>
            </a:endParaRPr>
          </a:p>
        </p:txBody>
      </p:sp>
    </p:spTree>
    <p:extLst>
      <p:ext uri="{BB962C8B-B14F-4D97-AF65-F5344CB8AC3E}">
        <p14:creationId xmlns:p14="http://schemas.microsoft.com/office/powerpoint/2010/main" val="1173733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 xmlns:a16="http://schemas.microsoft.com/office/drawing/2014/main" id="{232DF091-D298-4B64-8360-F557B32853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sp>
        <p:nvSpPr>
          <p:cNvPr id="6" name="Прямоугольник 5">
            <a:extLst>
              <a:ext uri="{FF2B5EF4-FFF2-40B4-BE49-F238E27FC236}">
                <a16:creationId xmlns="" xmlns:a16="http://schemas.microsoft.com/office/drawing/2014/main" id="{E6758917-778E-4966-B0AD-B52743FEAF57}"/>
              </a:ext>
            </a:extLst>
          </p:cNvPr>
          <p:cNvSpPr/>
          <p:nvPr/>
        </p:nvSpPr>
        <p:spPr>
          <a:xfrm>
            <a:off x="1260807" y="986213"/>
            <a:ext cx="2650430" cy="523220"/>
          </a:xfrm>
          <a:prstGeom prst="rect">
            <a:avLst/>
          </a:prstGeom>
        </p:spPr>
        <p:txBody>
          <a:bodyPr wrap="square">
            <a:spAutoFit/>
          </a:bodyPr>
          <a:lstStyle/>
          <a:p>
            <a:pPr algn="ctr"/>
            <a:r>
              <a:rPr lang="ru-RU" sz="2800" b="1" dirty="0">
                <a:solidFill>
                  <a:srgbClr val="156D56"/>
                </a:solidFill>
                <a:latin typeface="+mj-lt"/>
                <a:cs typeface="Arial" pitchFamily="34" charset="0"/>
              </a:rPr>
              <a:t>КОМЬЮНИТИ</a:t>
            </a:r>
          </a:p>
        </p:txBody>
      </p:sp>
      <p:pic>
        <p:nvPicPr>
          <p:cNvPr id="4" name="Рисунок 3">
            <a:extLst>
              <a:ext uri="{FF2B5EF4-FFF2-40B4-BE49-F238E27FC236}">
                <a16:creationId xmlns="" xmlns:a16="http://schemas.microsoft.com/office/drawing/2014/main" id="{93B9AAEC-1628-4F36-B72A-3501C529156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tretch>
            <a:fillRect/>
          </a:stretch>
        </p:blipFill>
        <p:spPr>
          <a:xfrm>
            <a:off x="0" y="2528038"/>
            <a:ext cx="4590765" cy="3443074"/>
          </a:xfrm>
          <a:prstGeom prst="rect">
            <a:avLst/>
          </a:prstGeom>
        </p:spPr>
      </p:pic>
      <p:pic>
        <p:nvPicPr>
          <p:cNvPr id="7" name="Рисунок 6">
            <a:extLst>
              <a:ext uri="{FF2B5EF4-FFF2-40B4-BE49-F238E27FC236}">
                <a16:creationId xmlns="" xmlns:a16="http://schemas.microsoft.com/office/drawing/2014/main" id="{102090E2-5E20-4BAF-A660-B75B223C5CA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r="974"/>
          <a:stretch/>
        </p:blipFill>
        <p:spPr>
          <a:xfrm>
            <a:off x="4590766" y="2528038"/>
            <a:ext cx="4546034" cy="3443074"/>
          </a:xfrm>
          <a:prstGeom prst="rect">
            <a:avLst/>
          </a:prstGeom>
        </p:spPr>
      </p:pic>
      <p:sp>
        <p:nvSpPr>
          <p:cNvPr id="10" name="Прямоугольник 9">
            <a:extLst>
              <a:ext uri="{FF2B5EF4-FFF2-40B4-BE49-F238E27FC236}">
                <a16:creationId xmlns="" xmlns:a16="http://schemas.microsoft.com/office/drawing/2014/main" id="{2ED7C783-44ED-4B36-B000-3F5F5434CB38}"/>
              </a:ext>
            </a:extLst>
          </p:cNvPr>
          <p:cNvSpPr/>
          <p:nvPr/>
        </p:nvSpPr>
        <p:spPr>
          <a:xfrm>
            <a:off x="2263622" y="1552780"/>
            <a:ext cx="7375017" cy="837922"/>
          </a:xfrm>
          <a:prstGeom prst="rect">
            <a:avLst/>
          </a:prstGeom>
        </p:spPr>
        <p:txBody>
          <a:bodyPr wrap="square">
            <a:spAutoFit/>
          </a:bodyPr>
          <a:lstStyle/>
          <a:p>
            <a:pPr>
              <a:lnSpc>
                <a:spcPts val="2860"/>
              </a:lnSpc>
            </a:pPr>
            <a:r>
              <a:rPr lang="ru-RU" sz="2800" dirty="0">
                <a:solidFill>
                  <a:srgbClr val="3948AF"/>
                </a:solidFill>
                <a:latin typeface="+mj-lt"/>
                <a:cs typeface="Arial" pitchFamily="34" charset="0"/>
              </a:rPr>
              <a:t>Площадка «Финансовая грамотность» на Ярмарке в День города</a:t>
            </a:r>
          </a:p>
        </p:txBody>
      </p:sp>
      <p:grpSp>
        <p:nvGrpSpPr>
          <p:cNvPr id="11" name="Группа 10">
            <a:extLst>
              <a:ext uri="{FF2B5EF4-FFF2-40B4-BE49-F238E27FC236}">
                <a16:creationId xmlns="" xmlns:a16="http://schemas.microsoft.com/office/drawing/2014/main" id="{F8DC653D-AF82-4947-A9AD-C758F4710106}"/>
              </a:ext>
            </a:extLst>
          </p:cNvPr>
          <p:cNvGrpSpPr/>
          <p:nvPr/>
        </p:nvGrpSpPr>
        <p:grpSpPr>
          <a:xfrm>
            <a:off x="1691680" y="1542720"/>
            <a:ext cx="461232" cy="720079"/>
            <a:chOff x="4542816" y="2035163"/>
            <a:chExt cx="461232" cy="281264"/>
          </a:xfrm>
        </p:grpSpPr>
        <p:cxnSp>
          <p:nvCxnSpPr>
            <p:cNvPr id="12" name="Прямая соединительная линия 11">
              <a:extLst>
                <a:ext uri="{FF2B5EF4-FFF2-40B4-BE49-F238E27FC236}">
                  <a16:creationId xmlns="" xmlns:a16="http://schemas.microsoft.com/office/drawing/2014/main" id="{31F3C327-84A1-4E5E-BFBF-7D7985480A43}"/>
                </a:ext>
              </a:extLst>
            </p:cNvPr>
            <p:cNvCxnSpPr>
              <a:cxnSpLocks/>
            </p:cNvCxnSpPr>
            <p:nvPr/>
          </p:nvCxnSpPr>
          <p:spPr>
            <a:xfrm flipH="1">
              <a:off x="4542816" y="2041199"/>
              <a:ext cx="461232"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Прямая соединительная линия 12">
              <a:extLst>
                <a:ext uri="{FF2B5EF4-FFF2-40B4-BE49-F238E27FC236}">
                  <a16:creationId xmlns="" xmlns:a16="http://schemas.microsoft.com/office/drawing/2014/main" id="{E68BD985-5863-4C25-93C0-902A896335D5}"/>
                </a:ext>
              </a:extLst>
            </p:cNvPr>
            <p:cNvCxnSpPr>
              <a:cxnSpLocks/>
            </p:cNvCxnSpPr>
            <p:nvPr/>
          </p:nvCxnSpPr>
          <p:spPr>
            <a:xfrm flipV="1">
              <a:off x="4999925" y="2035163"/>
              <a:ext cx="0" cy="281264"/>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354337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 xmlns:a16="http://schemas.microsoft.com/office/drawing/2014/main" id="{6FD86999-474F-4BB7-8EDB-617E6E43E3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sp>
        <p:nvSpPr>
          <p:cNvPr id="6" name="Прямоугольник 5">
            <a:extLst>
              <a:ext uri="{FF2B5EF4-FFF2-40B4-BE49-F238E27FC236}">
                <a16:creationId xmlns="" xmlns:a16="http://schemas.microsoft.com/office/drawing/2014/main" id="{E6758917-778E-4966-B0AD-B52743FEAF57}"/>
              </a:ext>
            </a:extLst>
          </p:cNvPr>
          <p:cNvSpPr/>
          <p:nvPr/>
        </p:nvSpPr>
        <p:spPr>
          <a:xfrm>
            <a:off x="1417515" y="1019501"/>
            <a:ext cx="2362398" cy="523220"/>
          </a:xfrm>
          <a:prstGeom prst="rect">
            <a:avLst/>
          </a:prstGeom>
        </p:spPr>
        <p:txBody>
          <a:bodyPr wrap="square">
            <a:spAutoFit/>
          </a:bodyPr>
          <a:lstStyle/>
          <a:p>
            <a:pPr algn="ctr"/>
            <a:r>
              <a:rPr lang="ru-RU" sz="2800" b="1" dirty="0">
                <a:solidFill>
                  <a:srgbClr val="156D56"/>
                </a:solidFill>
                <a:cs typeface="Arial" pitchFamily="34" charset="0"/>
              </a:rPr>
              <a:t>КОМЬЮНИТИ</a:t>
            </a:r>
          </a:p>
        </p:txBody>
      </p:sp>
      <p:sp>
        <p:nvSpPr>
          <p:cNvPr id="10" name="Прямоугольник 9">
            <a:extLst>
              <a:ext uri="{FF2B5EF4-FFF2-40B4-BE49-F238E27FC236}">
                <a16:creationId xmlns="" xmlns:a16="http://schemas.microsoft.com/office/drawing/2014/main" id="{2ED7C783-44ED-4B36-B000-3F5F5434CB38}"/>
              </a:ext>
            </a:extLst>
          </p:cNvPr>
          <p:cNvSpPr/>
          <p:nvPr/>
        </p:nvSpPr>
        <p:spPr>
          <a:xfrm>
            <a:off x="2157409" y="1679221"/>
            <a:ext cx="7375017" cy="466025"/>
          </a:xfrm>
          <a:prstGeom prst="rect">
            <a:avLst/>
          </a:prstGeom>
        </p:spPr>
        <p:txBody>
          <a:bodyPr wrap="square">
            <a:spAutoFit/>
          </a:bodyPr>
          <a:lstStyle/>
          <a:p>
            <a:pPr>
              <a:lnSpc>
                <a:spcPts val="2860"/>
              </a:lnSpc>
            </a:pPr>
            <a:r>
              <a:rPr lang="ru-RU" sz="2800" dirty="0">
                <a:solidFill>
                  <a:srgbClr val="3948AF"/>
                </a:solidFill>
                <a:latin typeface="+mj-lt"/>
                <a:cs typeface="Arial" pitchFamily="34" charset="0"/>
              </a:rPr>
              <a:t>Экологический субботник с консультантами </a:t>
            </a:r>
          </a:p>
        </p:txBody>
      </p:sp>
      <p:grpSp>
        <p:nvGrpSpPr>
          <p:cNvPr id="11" name="Группа 10">
            <a:extLst>
              <a:ext uri="{FF2B5EF4-FFF2-40B4-BE49-F238E27FC236}">
                <a16:creationId xmlns="" xmlns:a16="http://schemas.microsoft.com/office/drawing/2014/main" id="{F8DC653D-AF82-4947-A9AD-C758F4710106}"/>
              </a:ext>
            </a:extLst>
          </p:cNvPr>
          <p:cNvGrpSpPr/>
          <p:nvPr/>
        </p:nvGrpSpPr>
        <p:grpSpPr>
          <a:xfrm>
            <a:off x="1691680" y="1542721"/>
            <a:ext cx="461232" cy="466025"/>
            <a:chOff x="4542816" y="2035163"/>
            <a:chExt cx="461232" cy="281264"/>
          </a:xfrm>
        </p:grpSpPr>
        <p:cxnSp>
          <p:nvCxnSpPr>
            <p:cNvPr id="12" name="Прямая соединительная линия 11">
              <a:extLst>
                <a:ext uri="{FF2B5EF4-FFF2-40B4-BE49-F238E27FC236}">
                  <a16:creationId xmlns="" xmlns:a16="http://schemas.microsoft.com/office/drawing/2014/main" id="{31F3C327-84A1-4E5E-BFBF-7D7985480A43}"/>
                </a:ext>
              </a:extLst>
            </p:cNvPr>
            <p:cNvCxnSpPr>
              <a:cxnSpLocks/>
            </p:cNvCxnSpPr>
            <p:nvPr/>
          </p:nvCxnSpPr>
          <p:spPr>
            <a:xfrm flipH="1">
              <a:off x="4542816" y="2041199"/>
              <a:ext cx="461232"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Прямая соединительная линия 12">
              <a:extLst>
                <a:ext uri="{FF2B5EF4-FFF2-40B4-BE49-F238E27FC236}">
                  <a16:creationId xmlns="" xmlns:a16="http://schemas.microsoft.com/office/drawing/2014/main" id="{E68BD985-5863-4C25-93C0-902A896335D5}"/>
                </a:ext>
              </a:extLst>
            </p:cNvPr>
            <p:cNvCxnSpPr>
              <a:cxnSpLocks/>
            </p:cNvCxnSpPr>
            <p:nvPr/>
          </p:nvCxnSpPr>
          <p:spPr>
            <a:xfrm flipV="1">
              <a:off x="4999925" y="2035163"/>
              <a:ext cx="0" cy="281264"/>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3" name="Рисунок 2">
            <a:extLst>
              <a:ext uri="{FF2B5EF4-FFF2-40B4-BE49-F238E27FC236}">
                <a16:creationId xmlns="" xmlns:a16="http://schemas.microsoft.com/office/drawing/2014/main" id="{6F47557E-CEB8-43C4-BE05-0D8F1F8BDC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0" b="6449"/>
          <a:stretch/>
        </p:blipFill>
        <p:spPr>
          <a:xfrm>
            <a:off x="-184" y="2531967"/>
            <a:ext cx="4741429" cy="3451624"/>
          </a:xfrm>
          <a:prstGeom prst="rect">
            <a:avLst/>
          </a:prstGeom>
        </p:spPr>
      </p:pic>
      <p:pic>
        <p:nvPicPr>
          <p:cNvPr id="8" name="Рисунок 7">
            <a:extLst>
              <a:ext uri="{FF2B5EF4-FFF2-40B4-BE49-F238E27FC236}">
                <a16:creationId xmlns="" xmlns:a16="http://schemas.microsoft.com/office/drawing/2014/main" id="{51D93A71-52BC-4141-811A-4CB2E71849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08"/>
          <a:stretch/>
        </p:blipFill>
        <p:spPr>
          <a:xfrm>
            <a:off x="4741248" y="2540518"/>
            <a:ext cx="4395552" cy="3443073"/>
          </a:xfrm>
          <a:prstGeom prst="rect">
            <a:avLst/>
          </a:prstGeom>
        </p:spPr>
      </p:pic>
    </p:spTree>
    <p:extLst>
      <p:ext uri="{BB962C8B-B14F-4D97-AF65-F5344CB8AC3E}">
        <p14:creationId xmlns:p14="http://schemas.microsoft.com/office/powerpoint/2010/main" val="1931442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 xmlns:a16="http://schemas.microsoft.com/office/drawing/2014/main" id="{BA98216A-2484-463D-A817-85481ACB5D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sp>
        <p:nvSpPr>
          <p:cNvPr id="6" name="Прямоугольник 5">
            <a:extLst>
              <a:ext uri="{FF2B5EF4-FFF2-40B4-BE49-F238E27FC236}">
                <a16:creationId xmlns="" xmlns:a16="http://schemas.microsoft.com/office/drawing/2014/main" id="{E6758917-778E-4966-B0AD-B52743FEAF57}"/>
              </a:ext>
            </a:extLst>
          </p:cNvPr>
          <p:cNvSpPr/>
          <p:nvPr/>
        </p:nvSpPr>
        <p:spPr>
          <a:xfrm>
            <a:off x="1417515" y="1019501"/>
            <a:ext cx="2362398" cy="523220"/>
          </a:xfrm>
          <a:prstGeom prst="rect">
            <a:avLst/>
          </a:prstGeom>
        </p:spPr>
        <p:txBody>
          <a:bodyPr wrap="square">
            <a:spAutoFit/>
          </a:bodyPr>
          <a:lstStyle/>
          <a:p>
            <a:pPr algn="ctr"/>
            <a:r>
              <a:rPr lang="ru-RU" sz="2800" b="1" dirty="0">
                <a:solidFill>
                  <a:srgbClr val="156D56"/>
                </a:solidFill>
                <a:cs typeface="Arial" pitchFamily="34" charset="0"/>
              </a:rPr>
              <a:t>КОМЬЮНИТИ</a:t>
            </a:r>
          </a:p>
        </p:txBody>
      </p:sp>
      <p:sp>
        <p:nvSpPr>
          <p:cNvPr id="10" name="Прямоугольник 9">
            <a:extLst>
              <a:ext uri="{FF2B5EF4-FFF2-40B4-BE49-F238E27FC236}">
                <a16:creationId xmlns="" xmlns:a16="http://schemas.microsoft.com/office/drawing/2014/main" id="{2ED7C783-44ED-4B36-B000-3F5F5434CB38}"/>
              </a:ext>
            </a:extLst>
          </p:cNvPr>
          <p:cNvSpPr/>
          <p:nvPr/>
        </p:nvSpPr>
        <p:spPr>
          <a:xfrm>
            <a:off x="2152912" y="1599786"/>
            <a:ext cx="6807078" cy="837922"/>
          </a:xfrm>
          <a:prstGeom prst="rect">
            <a:avLst/>
          </a:prstGeom>
        </p:spPr>
        <p:txBody>
          <a:bodyPr wrap="square">
            <a:spAutoFit/>
          </a:bodyPr>
          <a:lstStyle/>
          <a:p>
            <a:pPr>
              <a:lnSpc>
                <a:spcPts val="2860"/>
              </a:lnSpc>
            </a:pPr>
            <a:r>
              <a:rPr lang="ru-RU" sz="2800" dirty="0">
                <a:solidFill>
                  <a:srgbClr val="3948AF"/>
                </a:solidFill>
                <a:latin typeface="+mj-lt"/>
                <a:cs typeface="Arial" pitchFamily="34" charset="0"/>
              </a:rPr>
              <a:t>Сибирский форум биржевого и финансового  рынка</a:t>
            </a:r>
          </a:p>
        </p:txBody>
      </p:sp>
      <p:grpSp>
        <p:nvGrpSpPr>
          <p:cNvPr id="11" name="Группа 10">
            <a:extLst>
              <a:ext uri="{FF2B5EF4-FFF2-40B4-BE49-F238E27FC236}">
                <a16:creationId xmlns="" xmlns:a16="http://schemas.microsoft.com/office/drawing/2014/main" id="{F8DC653D-AF82-4947-A9AD-C758F4710106}"/>
              </a:ext>
            </a:extLst>
          </p:cNvPr>
          <p:cNvGrpSpPr/>
          <p:nvPr/>
        </p:nvGrpSpPr>
        <p:grpSpPr>
          <a:xfrm>
            <a:off x="1691680" y="1542721"/>
            <a:ext cx="461232" cy="720080"/>
            <a:chOff x="4542816" y="2035163"/>
            <a:chExt cx="461232" cy="281264"/>
          </a:xfrm>
        </p:grpSpPr>
        <p:cxnSp>
          <p:nvCxnSpPr>
            <p:cNvPr id="12" name="Прямая соединительная линия 11">
              <a:extLst>
                <a:ext uri="{FF2B5EF4-FFF2-40B4-BE49-F238E27FC236}">
                  <a16:creationId xmlns="" xmlns:a16="http://schemas.microsoft.com/office/drawing/2014/main" id="{31F3C327-84A1-4E5E-BFBF-7D7985480A43}"/>
                </a:ext>
              </a:extLst>
            </p:cNvPr>
            <p:cNvCxnSpPr>
              <a:cxnSpLocks/>
            </p:cNvCxnSpPr>
            <p:nvPr/>
          </p:nvCxnSpPr>
          <p:spPr>
            <a:xfrm flipH="1">
              <a:off x="4542816" y="2041199"/>
              <a:ext cx="461232"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Прямая соединительная линия 12">
              <a:extLst>
                <a:ext uri="{FF2B5EF4-FFF2-40B4-BE49-F238E27FC236}">
                  <a16:creationId xmlns="" xmlns:a16="http://schemas.microsoft.com/office/drawing/2014/main" id="{E68BD985-5863-4C25-93C0-902A896335D5}"/>
                </a:ext>
              </a:extLst>
            </p:cNvPr>
            <p:cNvCxnSpPr>
              <a:cxnSpLocks/>
            </p:cNvCxnSpPr>
            <p:nvPr/>
          </p:nvCxnSpPr>
          <p:spPr>
            <a:xfrm flipV="1">
              <a:off x="4999925" y="2035163"/>
              <a:ext cx="0" cy="281264"/>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3" name="Рисунок 2">
            <a:extLst>
              <a:ext uri="{FF2B5EF4-FFF2-40B4-BE49-F238E27FC236}">
                <a16:creationId xmlns="" xmlns:a16="http://schemas.microsoft.com/office/drawing/2014/main" id="{6F47557E-CEB8-43C4-BE05-0D8F1F8BDC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0" b="6449"/>
          <a:stretch/>
        </p:blipFill>
        <p:spPr>
          <a:xfrm>
            <a:off x="-184" y="2531967"/>
            <a:ext cx="4741429" cy="3451624"/>
          </a:xfrm>
          <a:prstGeom prst="rect">
            <a:avLst/>
          </a:prstGeom>
        </p:spPr>
      </p:pic>
      <p:pic>
        <p:nvPicPr>
          <p:cNvPr id="7" name="Рисунок 6">
            <a:extLst>
              <a:ext uri="{FF2B5EF4-FFF2-40B4-BE49-F238E27FC236}">
                <a16:creationId xmlns="" xmlns:a16="http://schemas.microsoft.com/office/drawing/2014/main" id="{4BDCF9EE-7689-400A-B3EB-40102992A222}"/>
              </a:ext>
            </a:extLst>
          </p:cNvPr>
          <p:cNvPicPr>
            <a:picLocks noChangeAspect="1"/>
          </p:cNvPicPr>
          <p:nvPr/>
        </p:nvPicPr>
        <p:blipFill rotWithShape="1">
          <a:blip r:embed="rId4">
            <a:extLst>
              <a:ext uri="{28A0092B-C50C-407E-A947-70E740481C1C}">
                <a14:useLocalDpi xmlns:a14="http://schemas.microsoft.com/office/drawing/2010/main" val="0"/>
              </a:ext>
            </a:extLst>
          </a:blip>
          <a:srcRect t="11151" b="16401"/>
          <a:stretch/>
        </p:blipFill>
        <p:spPr>
          <a:xfrm>
            <a:off x="0" y="2531966"/>
            <a:ext cx="5004048" cy="3461126"/>
          </a:xfrm>
          <a:prstGeom prst="rect">
            <a:avLst/>
          </a:prstGeom>
        </p:spPr>
      </p:pic>
      <p:pic>
        <p:nvPicPr>
          <p:cNvPr id="15" name="Рисунок 14">
            <a:extLst>
              <a:ext uri="{FF2B5EF4-FFF2-40B4-BE49-F238E27FC236}">
                <a16:creationId xmlns="" xmlns:a16="http://schemas.microsoft.com/office/drawing/2014/main" id="{39E64B6C-73D8-429A-A325-07368A53A77A}"/>
              </a:ext>
            </a:extLst>
          </p:cNvPr>
          <p:cNvPicPr>
            <a:picLocks noChangeAspect="1"/>
          </p:cNvPicPr>
          <p:nvPr/>
        </p:nvPicPr>
        <p:blipFill rotWithShape="1">
          <a:blip r:embed="rId5">
            <a:extLst>
              <a:ext uri="{28A0092B-C50C-407E-A947-70E740481C1C}">
                <a14:useLocalDpi xmlns:a14="http://schemas.microsoft.com/office/drawing/2010/main" val="0"/>
              </a:ext>
            </a:extLst>
          </a:blip>
          <a:srcRect l="3448" t="13429" r="11984" b="1362"/>
          <a:stretch/>
        </p:blipFill>
        <p:spPr>
          <a:xfrm>
            <a:off x="5004048" y="2531965"/>
            <a:ext cx="4132751" cy="3461126"/>
          </a:xfrm>
          <a:prstGeom prst="rect">
            <a:avLst/>
          </a:prstGeom>
        </p:spPr>
      </p:pic>
    </p:spTree>
    <p:extLst>
      <p:ext uri="{BB962C8B-B14F-4D97-AF65-F5344CB8AC3E}">
        <p14:creationId xmlns:p14="http://schemas.microsoft.com/office/powerpoint/2010/main" val="806015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F2DFFE50-D74F-4425-AE2C-9ACD989CBE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sp>
        <p:nvSpPr>
          <p:cNvPr id="6" name="Прямоугольник 5">
            <a:extLst>
              <a:ext uri="{FF2B5EF4-FFF2-40B4-BE49-F238E27FC236}">
                <a16:creationId xmlns="" xmlns:a16="http://schemas.microsoft.com/office/drawing/2014/main" id="{E6758917-778E-4966-B0AD-B52743FEAF57}"/>
              </a:ext>
            </a:extLst>
          </p:cNvPr>
          <p:cNvSpPr/>
          <p:nvPr/>
        </p:nvSpPr>
        <p:spPr>
          <a:xfrm>
            <a:off x="145475" y="2838478"/>
            <a:ext cx="5343909" cy="523220"/>
          </a:xfrm>
          <a:prstGeom prst="rect">
            <a:avLst/>
          </a:prstGeom>
        </p:spPr>
        <p:txBody>
          <a:bodyPr wrap="square">
            <a:spAutoFit/>
          </a:bodyPr>
          <a:lstStyle/>
          <a:p>
            <a:pPr algn="ctr"/>
            <a:r>
              <a:rPr lang="ru-RU" sz="2800" b="1" dirty="0">
                <a:solidFill>
                  <a:srgbClr val="156D56"/>
                </a:solidFill>
                <a:latin typeface="+mj-lt"/>
                <a:cs typeface="Arial" pitchFamily="34" charset="0"/>
              </a:rPr>
              <a:t>МОТИВАЦИЯ</a:t>
            </a:r>
          </a:p>
        </p:txBody>
      </p:sp>
      <p:pic>
        <p:nvPicPr>
          <p:cNvPr id="3" name="Рисунок 2">
            <a:extLst>
              <a:ext uri="{FF2B5EF4-FFF2-40B4-BE49-F238E27FC236}">
                <a16:creationId xmlns="" xmlns:a16="http://schemas.microsoft.com/office/drawing/2014/main" id="{F03CBBB6-CE0B-4C4E-9EC5-4827B068C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1313" y="921580"/>
            <a:ext cx="3240360" cy="4583091"/>
          </a:xfrm>
          <a:prstGeom prst="rect">
            <a:avLst/>
          </a:prstGeom>
        </p:spPr>
      </p:pic>
      <p:pic>
        <p:nvPicPr>
          <p:cNvPr id="8" name="Picture 3" descr="C:\Users\Администратор\Desktop\check-mark-png-4.png">
            <a:extLst>
              <a:ext uri="{FF2B5EF4-FFF2-40B4-BE49-F238E27FC236}">
                <a16:creationId xmlns="" xmlns:a16="http://schemas.microsoft.com/office/drawing/2014/main" id="{8988EC36-CE12-4AE2-A668-6CDEE70F2D1E}"/>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67830" y="6063744"/>
            <a:ext cx="392893" cy="392893"/>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a:extLst>
              <a:ext uri="{FF2B5EF4-FFF2-40B4-BE49-F238E27FC236}">
                <a16:creationId xmlns="" xmlns:a16="http://schemas.microsoft.com/office/drawing/2014/main" id="{F9133241-D80E-4259-9BAC-819CC5E97770}"/>
              </a:ext>
            </a:extLst>
          </p:cNvPr>
          <p:cNvSpPr/>
          <p:nvPr/>
        </p:nvSpPr>
        <p:spPr>
          <a:xfrm>
            <a:off x="6065591" y="5991551"/>
            <a:ext cx="2560991" cy="523220"/>
          </a:xfrm>
          <a:prstGeom prst="rect">
            <a:avLst/>
          </a:prstGeom>
        </p:spPr>
        <p:txBody>
          <a:bodyPr wrap="square">
            <a:spAutoFit/>
          </a:bodyPr>
          <a:lstStyle/>
          <a:p>
            <a:pPr algn="ctr"/>
            <a:r>
              <a:rPr lang="ru-RU" sz="2800" dirty="0">
                <a:solidFill>
                  <a:srgbClr val="156D56"/>
                </a:solidFill>
                <a:latin typeface="+mj-lt"/>
                <a:cs typeface="Arial" pitchFamily="34" charset="0"/>
              </a:rPr>
              <a:t>Призовой фонд</a:t>
            </a:r>
          </a:p>
        </p:txBody>
      </p:sp>
      <p:pic>
        <p:nvPicPr>
          <p:cNvPr id="10" name="Picture 3" descr="C:\Users\Администратор\Desktop\check-mark-png-4.png">
            <a:extLst>
              <a:ext uri="{FF2B5EF4-FFF2-40B4-BE49-F238E27FC236}">
                <a16:creationId xmlns="" xmlns:a16="http://schemas.microsoft.com/office/drawing/2014/main" id="{565A5DEA-F733-40E5-A3F8-04FF5464ED57}"/>
              </a:ext>
            </a:extLst>
          </p:cNvPr>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0780" y="5564961"/>
            <a:ext cx="426590" cy="426590"/>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a:extLst>
              <a:ext uri="{FF2B5EF4-FFF2-40B4-BE49-F238E27FC236}">
                <a16:creationId xmlns="" xmlns:a16="http://schemas.microsoft.com/office/drawing/2014/main" id="{A60EBD7C-735D-4458-AC19-7BE9ECA5F513}"/>
              </a:ext>
            </a:extLst>
          </p:cNvPr>
          <p:cNvSpPr/>
          <p:nvPr/>
        </p:nvSpPr>
        <p:spPr>
          <a:xfrm>
            <a:off x="6588224" y="5533262"/>
            <a:ext cx="2191279" cy="523220"/>
          </a:xfrm>
          <a:prstGeom prst="rect">
            <a:avLst/>
          </a:prstGeom>
        </p:spPr>
        <p:txBody>
          <a:bodyPr wrap="square">
            <a:spAutoFit/>
          </a:bodyPr>
          <a:lstStyle/>
          <a:p>
            <a:pPr algn="ctr"/>
            <a:r>
              <a:rPr lang="ru-RU" sz="2800" dirty="0">
                <a:solidFill>
                  <a:srgbClr val="156D56"/>
                </a:solidFill>
                <a:latin typeface="+mj-lt"/>
                <a:cs typeface="Arial" pitchFamily="34" charset="0"/>
              </a:rPr>
              <a:t>Сертификаты</a:t>
            </a:r>
          </a:p>
        </p:txBody>
      </p:sp>
      <p:sp>
        <p:nvSpPr>
          <p:cNvPr id="13" name="Прямоугольник 12">
            <a:extLst>
              <a:ext uri="{FF2B5EF4-FFF2-40B4-BE49-F238E27FC236}">
                <a16:creationId xmlns="" xmlns:a16="http://schemas.microsoft.com/office/drawing/2014/main" id="{B579B1CE-F694-4FAF-A4CB-6A5621C39A29}"/>
              </a:ext>
            </a:extLst>
          </p:cNvPr>
          <p:cNvSpPr/>
          <p:nvPr/>
        </p:nvSpPr>
        <p:spPr>
          <a:xfrm>
            <a:off x="-1188640" y="1925473"/>
            <a:ext cx="5343909" cy="523220"/>
          </a:xfrm>
          <a:prstGeom prst="rect">
            <a:avLst/>
          </a:prstGeom>
        </p:spPr>
        <p:txBody>
          <a:bodyPr wrap="square">
            <a:spAutoFit/>
          </a:bodyPr>
          <a:lstStyle/>
          <a:p>
            <a:pPr algn="ctr"/>
            <a:r>
              <a:rPr lang="ru-RU" sz="2800" b="1" dirty="0">
                <a:solidFill>
                  <a:srgbClr val="156D56"/>
                </a:solidFill>
                <a:latin typeface="+mj-lt"/>
                <a:cs typeface="Arial" pitchFamily="34" charset="0"/>
              </a:rPr>
              <a:t>ПОДДЕРЖКА</a:t>
            </a:r>
          </a:p>
        </p:txBody>
      </p:sp>
      <p:sp>
        <p:nvSpPr>
          <p:cNvPr id="14" name="Прямоугольник 13">
            <a:extLst>
              <a:ext uri="{FF2B5EF4-FFF2-40B4-BE49-F238E27FC236}">
                <a16:creationId xmlns="" xmlns:a16="http://schemas.microsoft.com/office/drawing/2014/main" id="{7CABD82D-FDE2-4EE1-9B5C-7997EB4552DA}"/>
              </a:ext>
            </a:extLst>
          </p:cNvPr>
          <p:cNvSpPr/>
          <p:nvPr/>
        </p:nvSpPr>
        <p:spPr>
          <a:xfrm>
            <a:off x="1244807" y="3819987"/>
            <a:ext cx="5343909" cy="523220"/>
          </a:xfrm>
          <a:prstGeom prst="rect">
            <a:avLst/>
          </a:prstGeom>
        </p:spPr>
        <p:txBody>
          <a:bodyPr wrap="square">
            <a:spAutoFit/>
          </a:bodyPr>
          <a:lstStyle/>
          <a:p>
            <a:pPr algn="ctr"/>
            <a:r>
              <a:rPr lang="ru-RU" sz="2800" b="1" dirty="0">
                <a:solidFill>
                  <a:srgbClr val="156D56"/>
                </a:solidFill>
                <a:latin typeface="+mj-lt"/>
                <a:cs typeface="Arial" pitchFamily="34" charset="0"/>
              </a:rPr>
              <a:t>КОНТРОЛЬ</a:t>
            </a:r>
          </a:p>
        </p:txBody>
      </p:sp>
      <p:pic>
        <p:nvPicPr>
          <p:cNvPr id="4" name="Рисунок 3">
            <a:extLst>
              <a:ext uri="{FF2B5EF4-FFF2-40B4-BE49-F238E27FC236}">
                <a16:creationId xmlns="" xmlns:a16="http://schemas.microsoft.com/office/drawing/2014/main" id="{681E7B0F-47C3-47BE-86C4-5C1408CE5C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2253" y="2364335"/>
            <a:ext cx="509957" cy="509957"/>
          </a:xfrm>
          <a:prstGeom prst="rect">
            <a:avLst/>
          </a:prstGeom>
        </p:spPr>
      </p:pic>
      <p:pic>
        <p:nvPicPr>
          <p:cNvPr id="15" name="Рисунок 14">
            <a:extLst>
              <a:ext uri="{FF2B5EF4-FFF2-40B4-BE49-F238E27FC236}">
                <a16:creationId xmlns="" xmlns:a16="http://schemas.microsoft.com/office/drawing/2014/main" id="{BFFDFA31-6090-410E-90CC-9E045FB3A8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8082" y="3310030"/>
            <a:ext cx="509957" cy="509957"/>
          </a:xfrm>
          <a:prstGeom prst="rect">
            <a:avLst/>
          </a:prstGeom>
        </p:spPr>
      </p:pic>
    </p:spTree>
    <p:extLst>
      <p:ext uri="{BB962C8B-B14F-4D97-AF65-F5344CB8AC3E}">
        <p14:creationId xmlns:p14="http://schemas.microsoft.com/office/powerpoint/2010/main" val="883899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FDB601B7-4073-462F-84CA-ADA24044C2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pic>
        <p:nvPicPr>
          <p:cNvPr id="10" name="Рисунок 9">
            <a:extLst>
              <a:ext uri="{FF2B5EF4-FFF2-40B4-BE49-F238E27FC236}">
                <a16:creationId xmlns="" xmlns:a16="http://schemas.microsoft.com/office/drawing/2014/main" id="{224AAC08-356E-49B5-B889-1B98A54CBCBF}"/>
              </a:ext>
            </a:extLst>
          </p:cNvPr>
          <p:cNvPicPr>
            <a:picLocks noChangeAspect="1"/>
          </p:cNvPicPr>
          <p:nvPr/>
        </p:nvPicPr>
        <p:blipFill rotWithShape="1">
          <a:blip r:embed="rId3">
            <a:extLst>
              <a:ext uri="{28A0092B-C50C-407E-A947-70E740481C1C}">
                <a14:useLocalDpi xmlns:a14="http://schemas.microsoft.com/office/drawing/2010/main" val="0"/>
              </a:ext>
            </a:extLst>
          </a:blip>
          <a:srcRect l="3267" r="2807"/>
          <a:stretch/>
        </p:blipFill>
        <p:spPr>
          <a:xfrm>
            <a:off x="7201" y="2229819"/>
            <a:ext cx="3905571" cy="3794950"/>
          </a:xfrm>
          <a:prstGeom prst="rect">
            <a:avLst/>
          </a:prstGeom>
        </p:spPr>
      </p:pic>
      <p:pic>
        <p:nvPicPr>
          <p:cNvPr id="8" name="Рисунок 7">
            <a:extLst>
              <a:ext uri="{FF2B5EF4-FFF2-40B4-BE49-F238E27FC236}">
                <a16:creationId xmlns="" xmlns:a16="http://schemas.microsoft.com/office/drawing/2014/main" id="{A2D98843-8B65-41EC-8B42-6E175AF51309}"/>
              </a:ext>
            </a:extLst>
          </p:cNvPr>
          <p:cNvPicPr>
            <a:picLocks noChangeAspect="1"/>
          </p:cNvPicPr>
          <p:nvPr/>
        </p:nvPicPr>
        <p:blipFill rotWithShape="1">
          <a:blip r:embed="rId4">
            <a:extLst>
              <a:ext uri="{28A0092B-C50C-407E-A947-70E740481C1C}">
                <a14:useLocalDpi xmlns:a14="http://schemas.microsoft.com/office/drawing/2010/main" val="0"/>
              </a:ext>
            </a:extLst>
          </a:blip>
          <a:srcRect l="2041" r="3330"/>
          <a:stretch/>
        </p:blipFill>
        <p:spPr>
          <a:xfrm>
            <a:off x="2967484" y="2660079"/>
            <a:ext cx="3825767" cy="3689854"/>
          </a:xfrm>
          <a:prstGeom prst="rect">
            <a:avLst/>
          </a:prstGeom>
        </p:spPr>
      </p:pic>
      <p:pic>
        <p:nvPicPr>
          <p:cNvPr id="6" name="Рисунок 5">
            <a:extLst>
              <a:ext uri="{FF2B5EF4-FFF2-40B4-BE49-F238E27FC236}">
                <a16:creationId xmlns="" xmlns:a16="http://schemas.microsoft.com/office/drawing/2014/main" id="{817F2074-64D0-4B8C-ABEE-23DA69A629A5}"/>
              </a:ext>
            </a:extLst>
          </p:cNvPr>
          <p:cNvPicPr>
            <a:picLocks noChangeAspect="1"/>
          </p:cNvPicPr>
          <p:nvPr/>
        </p:nvPicPr>
        <p:blipFill rotWithShape="1">
          <a:blip r:embed="rId5">
            <a:extLst>
              <a:ext uri="{28A0092B-C50C-407E-A947-70E740481C1C}">
                <a14:useLocalDpi xmlns:a14="http://schemas.microsoft.com/office/drawing/2010/main" val="0"/>
              </a:ext>
            </a:extLst>
          </a:blip>
          <a:srcRect b="8893"/>
          <a:stretch/>
        </p:blipFill>
        <p:spPr>
          <a:xfrm>
            <a:off x="6156176" y="3688852"/>
            <a:ext cx="3825766" cy="3181128"/>
          </a:xfrm>
          <a:prstGeom prst="rect">
            <a:avLst/>
          </a:prstGeom>
        </p:spPr>
      </p:pic>
      <p:pic>
        <p:nvPicPr>
          <p:cNvPr id="5" name="Рисунок 4">
            <a:extLst>
              <a:ext uri="{FF2B5EF4-FFF2-40B4-BE49-F238E27FC236}">
                <a16:creationId xmlns="" xmlns:a16="http://schemas.microsoft.com/office/drawing/2014/main" id="{4032F1E7-230A-4746-A62E-ACBC5B4F06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93" t="4118" r="14579" b="70939"/>
          <a:stretch/>
        </p:blipFill>
        <p:spPr>
          <a:xfrm>
            <a:off x="-20284" y="1070391"/>
            <a:ext cx="3966488" cy="1003350"/>
          </a:xfrm>
          <a:prstGeom prst="rect">
            <a:avLst/>
          </a:prstGeom>
        </p:spPr>
      </p:pic>
      <p:sp>
        <p:nvSpPr>
          <p:cNvPr id="2" name="Прямоугольник 1">
            <a:extLst>
              <a:ext uri="{FF2B5EF4-FFF2-40B4-BE49-F238E27FC236}">
                <a16:creationId xmlns="" xmlns:a16="http://schemas.microsoft.com/office/drawing/2014/main" id="{06600ED9-DCC3-4A91-A79D-48C73FE4828C}"/>
              </a:ext>
            </a:extLst>
          </p:cNvPr>
          <p:cNvSpPr/>
          <p:nvPr/>
        </p:nvSpPr>
        <p:spPr>
          <a:xfrm>
            <a:off x="5135566" y="1361600"/>
            <a:ext cx="3291094" cy="584775"/>
          </a:xfrm>
          <a:prstGeom prst="rect">
            <a:avLst/>
          </a:prstGeom>
        </p:spPr>
        <p:txBody>
          <a:bodyPr wrap="none">
            <a:spAutoFit/>
          </a:bodyPr>
          <a:lstStyle/>
          <a:p>
            <a:r>
              <a:rPr lang="ru-RU" sz="3200" dirty="0">
                <a:solidFill>
                  <a:srgbClr val="11936D"/>
                </a:solidFill>
              </a:rPr>
              <a:t>vk.com/fin.literacy</a:t>
            </a:r>
          </a:p>
        </p:txBody>
      </p:sp>
      <p:grpSp>
        <p:nvGrpSpPr>
          <p:cNvPr id="27" name="Группа 26">
            <a:extLst>
              <a:ext uri="{FF2B5EF4-FFF2-40B4-BE49-F238E27FC236}">
                <a16:creationId xmlns="" xmlns:a16="http://schemas.microsoft.com/office/drawing/2014/main" id="{1A04B29D-910C-4322-B115-A0405BCBED7C}"/>
              </a:ext>
            </a:extLst>
          </p:cNvPr>
          <p:cNvGrpSpPr/>
          <p:nvPr/>
        </p:nvGrpSpPr>
        <p:grpSpPr>
          <a:xfrm>
            <a:off x="0" y="2217029"/>
            <a:ext cx="9144000" cy="1124494"/>
            <a:chOff x="0" y="2217029"/>
            <a:chExt cx="9144000" cy="1124494"/>
          </a:xfrm>
        </p:grpSpPr>
        <p:cxnSp>
          <p:nvCxnSpPr>
            <p:cNvPr id="14" name="Прямая соединительная линия 13">
              <a:extLst>
                <a:ext uri="{FF2B5EF4-FFF2-40B4-BE49-F238E27FC236}">
                  <a16:creationId xmlns="" xmlns:a16="http://schemas.microsoft.com/office/drawing/2014/main" id="{1F58A8D4-1826-453A-936C-48860E7A4C5E}"/>
                </a:ext>
              </a:extLst>
            </p:cNvPr>
            <p:cNvCxnSpPr/>
            <p:nvPr/>
          </p:nvCxnSpPr>
          <p:spPr>
            <a:xfrm>
              <a:off x="0" y="2229008"/>
              <a:ext cx="3912772"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5" name="Прямая соединительная линия 14">
              <a:extLst>
                <a:ext uri="{FF2B5EF4-FFF2-40B4-BE49-F238E27FC236}">
                  <a16:creationId xmlns="" xmlns:a16="http://schemas.microsoft.com/office/drawing/2014/main" id="{96A816E6-DC17-4A26-BBD8-C948E10F0D18}"/>
                </a:ext>
              </a:extLst>
            </p:cNvPr>
            <p:cNvCxnSpPr>
              <a:cxnSpLocks/>
            </p:cNvCxnSpPr>
            <p:nvPr/>
          </p:nvCxnSpPr>
          <p:spPr>
            <a:xfrm>
              <a:off x="3900793" y="2640114"/>
              <a:ext cx="288032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8" name="Прямая соединительная линия 17">
              <a:extLst>
                <a:ext uri="{FF2B5EF4-FFF2-40B4-BE49-F238E27FC236}">
                  <a16:creationId xmlns="" xmlns:a16="http://schemas.microsoft.com/office/drawing/2014/main" id="{E330F01C-35FF-44B2-ACEC-EB28E7CACC22}"/>
                </a:ext>
              </a:extLst>
            </p:cNvPr>
            <p:cNvCxnSpPr>
              <a:cxnSpLocks/>
            </p:cNvCxnSpPr>
            <p:nvPr/>
          </p:nvCxnSpPr>
          <p:spPr>
            <a:xfrm>
              <a:off x="3912772" y="2217029"/>
              <a:ext cx="0" cy="431071"/>
            </a:xfrm>
            <a:prstGeom prst="line">
              <a:avLst/>
            </a:prstGeom>
          </p:spPr>
          <p:style>
            <a:lnRef idx="2">
              <a:schemeClr val="accent3"/>
            </a:lnRef>
            <a:fillRef idx="0">
              <a:schemeClr val="accent3"/>
            </a:fillRef>
            <a:effectRef idx="1">
              <a:schemeClr val="accent3"/>
            </a:effectRef>
            <a:fontRef idx="minor">
              <a:schemeClr val="tx1"/>
            </a:fontRef>
          </p:style>
        </p:cxnSp>
        <p:cxnSp>
          <p:nvCxnSpPr>
            <p:cNvPr id="21" name="Прямая соединительная линия 20">
              <a:extLst>
                <a:ext uri="{FF2B5EF4-FFF2-40B4-BE49-F238E27FC236}">
                  <a16:creationId xmlns="" xmlns:a16="http://schemas.microsoft.com/office/drawing/2014/main" id="{5F890BD8-6A30-4CC2-8731-F9F1763BE564}"/>
                </a:ext>
              </a:extLst>
            </p:cNvPr>
            <p:cNvCxnSpPr>
              <a:cxnSpLocks/>
            </p:cNvCxnSpPr>
            <p:nvPr/>
          </p:nvCxnSpPr>
          <p:spPr>
            <a:xfrm>
              <a:off x="6781113" y="2628135"/>
              <a:ext cx="0" cy="713388"/>
            </a:xfrm>
            <a:prstGeom prst="line">
              <a:avLst/>
            </a:prstGeom>
          </p:spPr>
          <p:style>
            <a:lnRef idx="2">
              <a:schemeClr val="accent3"/>
            </a:lnRef>
            <a:fillRef idx="0">
              <a:schemeClr val="accent3"/>
            </a:fillRef>
            <a:effectRef idx="1">
              <a:schemeClr val="accent3"/>
            </a:effectRef>
            <a:fontRef idx="minor">
              <a:schemeClr val="tx1"/>
            </a:fontRef>
          </p:style>
        </p:cxnSp>
        <p:cxnSp>
          <p:nvCxnSpPr>
            <p:cNvPr id="17" name="Прямая соединительная линия 16">
              <a:extLst>
                <a:ext uri="{FF2B5EF4-FFF2-40B4-BE49-F238E27FC236}">
                  <a16:creationId xmlns="" xmlns:a16="http://schemas.microsoft.com/office/drawing/2014/main" id="{196A6026-0CE6-419E-A00F-8D726ABD2F2D}"/>
                </a:ext>
              </a:extLst>
            </p:cNvPr>
            <p:cNvCxnSpPr>
              <a:cxnSpLocks/>
            </p:cNvCxnSpPr>
            <p:nvPr/>
          </p:nvCxnSpPr>
          <p:spPr>
            <a:xfrm>
              <a:off x="6773127" y="3341523"/>
              <a:ext cx="2370873" cy="0"/>
            </a:xfrm>
            <a:prstGeom prst="line">
              <a:avLst/>
            </a:prstGeom>
          </p:spPr>
          <p:style>
            <a:lnRef idx="2">
              <a:schemeClr val="accent3"/>
            </a:lnRef>
            <a:fillRef idx="0">
              <a:schemeClr val="accent3"/>
            </a:fillRef>
            <a:effectRef idx="1">
              <a:schemeClr val="accent3"/>
            </a:effectRef>
            <a:fontRef idx="minor">
              <a:schemeClr val="tx1"/>
            </a:fontRef>
          </p:style>
        </p:cxnSp>
      </p:grpSp>
      <p:pic>
        <p:nvPicPr>
          <p:cNvPr id="25" name="Рисунок 24">
            <a:extLst>
              <a:ext uri="{FF2B5EF4-FFF2-40B4-BE49-F238E27FC236}">
                <a16:creationId xmlns="" xmlns:a16="http://schemas.microsoft.com/office/drawing/2014/main" id="{F6B1585D-B478-4812-AACC-7CCAA2A53350}"/>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83934" y="1388714"/>
            <a:ext cx="584776" cy="584776"/>
          </a:xfrm>
          <a:prstGeom prst="rect">
            <a:avLst/>
          </a:prstGeom>
        </p:spPr>
      </p:pic>
    </p:spTree>
    <p:extLst>
      <p:ext uri="{BB962C8B-B14F-4D97-AF65-F5344CB8AC3E}">
        <p14:creationId xmlns:p14="http://schemas.microsoft.com/office/powerpoint/2010/main" val="3395868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Horizontal)">
                                      <p:cBhvr>
                                        <p:cTn id="7" dur="500"/>
                                        <p:tgtEl>
                                          <p:spTgt spid="27"/>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par>
                                <p:cTn id="11" presetID="16" presetClass="entr" presetSubtype="42"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outHorizontal)">
                                      <p:cBhvr>
                                        <p:cTn id="13" dur="500"/>
                                        <p:tgtEl>
                                          <p:spTgt spid="25"/>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Horizontal)">
                                      <p:cBhvr>
                                        <p:cTn id="16" dur="500"/>
                                        <p:tgtEl>
                                          <p:spTgt spid="2"/>
                                        </p:tgtEl>
                                      </p:cBhvr>
                                    </p:animEffect>
                                  </p:childTnLst>
                                </p:cTn>
                              </p:par>
                              <p:par>
                                <p:cTn id="17" presetID="16" presetClass="entr" presetSubtype="42"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Horizontal)">
                                      <p:cBhvr>
                                        <p:cTn id="19" dur="500"/>
                                        <p:tgtEl>
                                          <p:spTgt spid="10"/>
                                        </p:tgtEl>
                                      </p:cBhvr>
                                    </p:animEffect>
                                  </p:childTnLst>
                                </p:cTn>
                              </p:par>
                              <p:par>
                                <p:cTn id="20" presetID="16" presetClass="entr" presetSubtype="42"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Horizontal)">
                                      <p:cBhvr>
                                        <p:cTn id="22" dur="500"/>
                                        <p:tgtEl>
                                          <p:spTgt spid="8"/>
                                        </p:tgtEl>
                                      </p:cBhvr>
                                    </p:animEffect>
                                  </p:childTnLst>
                                </p:cTn>
                              </p:par>
                              <p:par>
                                <p:cTn id="23" presetID="16" presetClass="entr" presetSubtype="42"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out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 xmlns:a16="http://schemas.microsoft.com/office/drawing/2014/main" id="{50204291-320E-42F1-A506-71977D0A79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sp>
        <p:nvSpPr>
          <p:cNvPr id="6" name="Прямоугольник 5">
            <a:extLst>
              <a:ext uri="{FF2B5EF4-FFF2-40B4-BE49-F238E27FC236}">
                <a16:creationId xmlns="" xmlns:a16="http://schemas.microsoft.com/office/drawing/2014/main" id="{E6758917-778E-4966-B0AD-B52743FEAF57}"/>
              </a:ext>
            </a:extLst>
          </p:cNvPr>
          <p:cNvSpPr/>
          <p:nvPr/>
        </p:nvSpPr>
        <p:spPr>
          <a:xfrm>
            <a:off x="6309319" y="633599"/>
            <a:ext cx="2880309" cy="523220"/>
          </a:xfrm>
          <a:prstGeom prst="rect">
            <a:avLst/>
          </a:prstGeom>
        </p:spPr>
        <p:txBody>
          <a:bodyPr wrap="square">
            <a:spAutoFit/>
          </a:bodyPr>
          <a:lstStyle/>
          <a:p>
            <a:pPr algn="ctr"/>
            <a:r>
              <a:rPr lang="ru-RU" sz="2800" b="1" dirty="0">
                <a:solidFill>
                  <a:srgbClr val="3948AF"/>
                </a:solidFill>
                <a:latin typeface="+mj-lt"/>
                <a:cs typeface="Arial" pitchFamily="34" charset="0"/>
              </a:rPr>
              <a:t>ПАРТНЕРЫ</a:t>
            </a:r>
            <a:endParaRPr lang="en-US" sz="2800" b="1" dirty="0">
              <a:solidFill>
                <a:srgbClr val="3948AF"/>
              </a:solidFill>
              <a:latin typeface="+mj-lt"/>
              <a:cs typeface="Arial" pitchFamily="34" charset="0"/>
            </a:endParaRPr>
          </a:p>
        </p:txBody>
      </p:sp>
      <p:sp>
        <p:nvSpPr>
          <p:cNvPr id="11" name="Прямоугольник 10">
            <a:extLst>
              <a:ext uri="{FF2B5EF4-FFF2-40B4-BE49-F238E27FC236}">
                <a16:creationId xmlns="" xmlns:a16="http://schemas.microsoft.com/office/drawing/2014/main" id="{BA0F5B96-8D83-4F68-95CE-E2A6DA28C2C7}"/>
              </a:ext>
            </a:extLst>
          </p:cNvPr>
          <p:cNvSpPr/>
          <p:nvPr/>
        </p:nvSpPr>
        <p:spPr>
          <a:xfrm>
            <a:off x="1403648" y="1398400"/>
            <a:ext cx="6500216" cy="523220"/>
          </a:xfrm>
          <a:prstGeom prst="rect">
            <a:avLst/>
          </a:prstGeom>
        </p:spPr>
        <p:txBody>
          <a:bodyPr wrap="square">
            <a:spAutoFit/>
          </a:bodyPr>
          <a:lstStyle/>
          <a:p>
            <a:pPr algn="ctr"/>
            <a:r>
              <a:rPr lang="ru-RU" sz="2800" b="1" dirty="0">
                <a:solidFill>
                  <a:srgbClr val="156D56"/>
                </a:solidFill>
                <a:latin typeface="+mj-lt"/>
                <a:cs typeface="Arial" pitchFamily="34" charset="0"/>
              </a:rPr>
              <a:t>Библиотеки города и области</a:t>
            </a:r>
          </a:p>
        </p:txBody>
      </p:sp>
      <p:pic>
        <p:nvPicPr>
          <p:cNvPr id="25" name="Picture 4" descr="C:\Users\Администратор\Desktop\3-host-korporativ.png">
            <a:extLst>
              <a:ext uri="{FF2B5EF4-FFF2-40B4-BE49-F238E27FC236}">
                <a16:creationId xmlns="" xmlns:a16="http://schemas.microsoft.com/office/drawing/2014/main" id="{C69FB7DE-5C89-463A-AEC3-D134F2192341}"/>
              </a:ext>
            </a:extLst>
          </p:cNvPr>
          <p:cNvPicPr>
            <a:picLocks noChangeAspect="1" noChangeArrowheads="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1582855" y="1336523"/>
            <a:ext cx="646974" cy="6469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Users\Администратор\Desktop\3-host-korporativ.png">
            <a:extLst>
              <a:ext uri="{FF2B5EF4-FFF2-40B4-BE49-F238E27FC236}">
                <a16:creationId xmlns="" xmlns:a16="http://schemas.microsoft.com/office/drawing/2014/main" id="{AF8EBC02-7657-42EB-9EE7-7ACCC5E23CC0}"/>
              </a:ext>
            </a:extLst>
          </p:cNvPr>
          <p:cNvPicPr>
            <a:picLocks noChangeAspect="1" noChangeArrowheads="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1582855" y="2262496"/>
            <a:ext cx="646974" cy="646974"/>
          </a:xfrm>
          <a:prstGeom prst="rect">
            <a:avLst/>
          </a:prstGeom>
          <a:noFill/>
          <a:extLst>
            <a:ext uri="{909E8E84-426E-40DD-AFC4-6F175D3DCCD1}">
              <a14:hiddenFill xmlns:a14="http://schemas.microsoft.com/office/drawing/2010/main">
                <a:solidFill>
                  <a:srgbClr val="FFFFFF"/>
                </a:solidFill>
              </a14:hiddenFill>
            </a:ext>
          </a:extLst>
        </p:spPr>
      </p:pic>
      <p:sp>
        <p:nvSpPr>
          <p:cNvPr id="27" name="Прямоугольник 26">
            <a:extLst>
              <a:ext uri="{FF2B5EF4-FFF2-40B4-BE49-F238E27FC236}">
                <a16:creationId xmlns="" xmlns:a16="http://schemas.microsoft.com/office/drawing/2014/main" id="{5DDF7C02-28A8-4F35-B3FA-F4B612CB1837}"/>
              </a:ext>
            </a:extLst>
          </p:cNvPr>
          <p:cNvSpPr/>
          <p:nvPr/>
        </p:nvSpPr>
        <p:spPr>
          <a:xfrm>
            <a:off x="2382228" y="3427791"/>
            <a:ext cx="7902625" cy="523220"/>
          </a:xfrm>
          <a:prstGeom prst="rect">
            <a:avLst/>
          </a:prstGeom>
        </p:spPr>
        <p:txBody>
          <a:bodyPr wrap="square">
            <a:spAutoFit/>
          </a:bodyPr>
          <a:lstStyle/>
          <a:p>
            <a:r>
              <a:rPr lang="ru-RU" sz="2800" b="1" dirty="0">
                <a:solidFill>
                  <a:srgbClr val="156D56"/>
                </a:solidFill>
                <a:latin typeface="+mj-lt"/>
                <a:cs typeface="Arial" pitchFamily="34" charset="0"/>
              </a:rPr>
              <a:t>Образовательные учреждения</a:t>
            </a:r>
          </a:p>
        </p:txBody>
      </p:sp>
      <p:pic>
        <p:nvPicPr>
          <p:cNvPr id="28" name="Picture 4" descr="C:\Users\Администратор\Desktop\3-host-korporativ.png">
            <a:extLst>
              <a:ext uri="{FF2B5EF4-FFF2-40B4-BE49-F238E27FC236}">
                <a16:creationId xmlns="" xmlns:a16="http://schemas.microsoft.com/office/drawing/2014/main" id="{88109D14-2BCF-4A64-8B94-2EE973F2A59B}"/>
              </a:ext>
            </a:extLst>
          </p:cNvPr>
          <p:cNvPicPr>
            <a:picLocks noChangeAspect="1" noChangeArrowheads="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1582855" y="3301952"/>
            <a:ext cx="646974" cy="646974"/>
          </a:xfrm>
          <a:prstGeom prst="rect">
            <a:avLst/>
          </a:prstGeom>
          <a:noFill/>
          <a:extLst>
            <a:ext uri="{909E8E84-426E-40DD-AFC4-6F175D3DCCD1}">
              <a14:hiddenFill xmlns:a14="http://schemas.microsoft.com/office/drawing/2010/main">
                <a:solidFill>
                  <a:srgbClr val="FFFFFF"/>
                </a:solidFill>
              </a14:hiddenFill>
            </a:ext>
          </a:extLst>
        </p:spPr>
      </p:pic>
      <p:sp>
        <p:nvSpPr>
          <p:cNvPr id="29" name="Прямоугольник 28">
            <a:extLst>
              <a:ext uri="{FF2B5EF4-FFF2-40B4-BE49-F238E27FC236}">
                <a16:creationId xmlns="" xmlns:a16="http://schemas.microsoft.com/office/drawing/2014/main" id="{3F734BF4-F038-478C-97BD-69712B697DE3}"/>
              </a:ext>
            </a:extLst>
          </p:cNvPr>
          <p:cNvSpPr/>
          <p:nvPr/>
        </p:nvSpPr>
        <p:spPr>
          <a:xfrm>
            <a:off x="2358007" y="2217790"/>
            <a:ext cx="7902625" cy="954107"/>
          </a:xfrm>
          <a:prstGeom prst="rect">
            <a:avLst/>
          </a:prstGeom>
        </p:spPr>
        <p:txBody>
          <a:bodyPr wrap="square">
            <a:spAutoFit/>
          </a:bodyPr>
          <a:lstStyle/>
          <a:p>
            <a:r>
              <a:rPr lang="ru-RU" sz="2800" b="1" dirty="0">
                <a:solidFill>
                  <a:srgbClr val="156D56"/>
                </a:solidFill>
                <a:latin typeface="+mj-lt"/>
                <a:cs typeface="Arial" pitchFamily="34" charset="0"/>
              </a:rPr>
              <a:t>Ресурсные центры </a:t>
            </a:r>
          </a:p>
          <a:p>
            <a:r>
              <a:rPr lang="ru-RU" sz="2800" b="1" dirty="0">
                <a:solidFill>
                  <a:srgbClr val="156D56"/>
                </a:solidFill>
                <a:latin typeface="+mj-lt"/>
                <a:cs typeface="Arial" pitchFamily="34" charset="0"/>
              </a:rPr>
              <a:t>общественных объединений</a:t>
            </a:r>
          </a:p>
        </p:txBody>
      </p:sp>
      <p:sp>
        <p:nvSpPr>
          <p:cNvPr id="30" name="Прямоугольник 29">
            <a:extLst>
              <a:ext uri="{FF2B5EF4-FFF2-40B4-BE49-F238E27FC236}">
                <a16:creationId xmlns="" xmlns:a16="http://schemas.microsoft.com/office/drawing/2014/main" id="{23F1674D-79A4-4197-9996-D35EDB783418}"/>
              </a:ext>
            </a:extLst>
          </p:cNvPr>
          <p:cNvSpPr/>
          <p:nvPr/>
        </p:nvSpPr>
        <p:spPr>
          <a:xfrm>
            <a:off x="2382228" y="4329739"/>
            <a:ext cx="7902625" cy="523220"/>
          </a:xfrm>
          <a:prstGeom prst="rect">
            <a:avLst/>
          </a:prstGeom>
        </p:spPr>
        <p:txBody>
          <a:bodyPr wrap="square">
            <a:spAutoFit/>
          </a:bodyPr>
          <a:lstStyle/>
          <a:p>
            <a:r>
              <a:rPr lang="ru-RU" sz="2800" b="1" dirty="0">
                <a:solidFill>
                  <a:srgbClr val="156D56"/>
                </a:solidFill>
                <a:latin typeface="+mj-lt"/>
                <a:cs typeface="Arial" pitchFamily="34" charset="0"/>
              </a:rPr>
              <a:t>Финансовые организации</a:t>
            </a:r>
          </a:p>
        </p:txBody>
      </p:sp>
      <p:pic>
        <p:nvPicPr>
          <p:cNvPr id="31" name="Picture 4" descr="C:\Users\Администратор\Desktop\3-host-korporativ.png">
            <a:extLst>
              <a:ext uri="{FF2B5EF4-FFF2-40B4-BE49-F238E27FC236}">
                <a16:creationId xmlns="" xmlns:a16="http://schemas.microsoft.com/office/drawing/2014/main" id="{26679FD1-B8B2-46B5-AFC7-7A448E49521E}"/>
              </a:ext>
            </a:extLst>
          </p:cNvPr>
          <p:cNvPicPr>
            <a:picLocks noChangeAspect="1" noChangeArrowheads="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1603490" y="4267862"/>
            <a:ext cx="646974" cy="6469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Users\Администратор\Desktop\3-host-korporativ.png">
            <a:extLst>
              <a:ext uri="{FF2B5EF4-FFF2-40B4-BE49-F238E27FC236}">
                <a16:creationId xmlns="" xmlns:a16="http://schemas.microsoft.com/office/drawing/2014/main" id="{7F6F9A51-20DE-47D7-800E-BE90249F2A53}"/>
              </a:ext>
            </a:extLst>
          </p:cNvPr>
          <p:cNvPicPr>
            <a:picLocks noChangeAspect="1" noChangeArrowheads="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1603490" y="5216840"/>
            <a:ext cx="646974" cy="646974"/>
          </a:xfrm>
          <a:prstGeom prst="rect">
            <a:avLst/>
          </a:prstGeom>
          <a:noFill/>
          <a:extLst>
            <a:ext uri="{909E8E84-426E-40DD-AFC4-6F175D3DCCD1}">
              <a14:hiddenFill xmlns:a14="http://schemas.microsoft.com/office/drawing/2010/main">
                <a:solidFill>
                  <a:srgbClr val="FFFFFF"/>
                </a:solidFill>
              </a14:hiddenFill>
            </a:ext>
          </a:extLst>
        </p:spPr>
      </p:pic>
      <p:sp>
        <p:nvSpPr>
          <p:cNvPr id="33" name="Прямоугольник 32">
            <a:extLst>
              <a:ext uri="{FF2B5EF4-FFF2-40B4-BE49-F238E27FC236}">
                <a16:creationId xmlns="" xmlns:a16="http://schemas.microsoft.com/office/drawing/2014/main" id="{9C8B8FEC-9EE1-4470-944E-042C60F1D533}"/>
              </a:ext>
            </a:extLst>
          </p:cNvPr>
          <p:cNvSpPr/>
          <p:nvPr/>
        </p:nvSpPr>
        <p:spPr>
          <a:xfrm>
            <a:off x="2376059" y="5216840"/>
            <a:ext cx="7902625" cy="954107"/>
          </a:xfrm>
          <a:prstGeom prst="rect">
            <a:avLst/>
          </a:prstGeom>
        </p:spPr>
        <p:txBody>
          <a:bodyPr wrap="square">
            <a:spAutoFit/>
          </a:bodyPr>
          <a:lstStyle/>
          <a:p>
            <a:r>
              <a:rPr lang="ru-RU" sz="2800" b="1" dirty="0">
                <a:solidFill>
                  <a:srgbClr val="156D56"/>
                </a:solidFill>
                <a:latin typeface="+mj-lt"/>
                <a:cs typeface="Arial" pitchFamily="34" charset="0"/>
              </a:rPr>
              <a:t>Некоммерческие организации</a:t>
            </a:r>
          </a:p>
          <a:p>
            <a:r>
              <a:rPr lang="ru-RU" sz="2800" b="1" dirty="0">
                <a:solidFill>
                  <a:srgbClr val="156D56"/>
                </a:solidFill>
                <a:latin typeface="+mj-lt"/>
                <a:cs typeface="Arial" pitchFamily="34" charset="0"/>
              </a:rPr>
              <a:t> и юридические лица</a:t>
            </a:r>
          </a:p>
        </p:txBody>
      </p:sp>
    </p:spTree>
    <p:extLst>
      <p:ext uri="{BB962C8B-B14F-4D97-AF65-F5344CB8AC3E}">
        <p14:creationId xmlns:p14="http://schemas.microsoft.com/office/powerpoint/2010/main" val="2583918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par>
                                <p:cTn id="11" presetID="16" presetClass="entr" presetSubtype="37"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outVertical)">
                                      <p:cBhvr>
                                        <p:cTn id="13" dur="500"/>
                                        <p:tgtEl>
                                          <p:spTgt spid="26"/>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outVertical)">
                                      <p:cBhvr>
                                        <p:cTn id="16" dur="500"/>
                                        <p:tgtEl>
                                          <p:spTgt spid="29"/>
                                        </p:tgtEl>
                                      </p:cBhvr>
                                    </p:animEffect>
                                  </p:childTnLst>
                                </p:cTn>
                              </p:par>
                              <p:par>
                                <p:cTn id="17" presetID="16" presetClass="entr" presetSubtype="37"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outVertical)">
                                      <p:cBhvr>
                                        <p:cTn id="19" dur="500"/>
                                        <p:tgtEl>
                                          <p:spTgt spid="28"/>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outVertical)">
                                      <p:cBhvr>
                                        <p:cTn id="22" dur="500"/>
                                        <p:tgtEl>
                                          <p:spTgt spid="27"/>
                                        </p:tgtEl>
                                      </p:cBhvr>
                                    </p:animEffect>
                                  </p:childTnLst>
                                </p:cTn>
                              </p:par>
                              <p:par>
                                <p:cTn id="23" presetID="16" presetClass="entr" presetSubtype="37"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outVertical)">
                                      <p:cBhvr>
                                        <p:cTn id="25" dur="500"/>
                                        <p:tgtEl>
                                          <p:spTgt spid="31"/>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outVertical)">
                                      <p:cBhvr>
                                        <p:cTn id="28" dur="500"/>
                                        <p:tgtEl>
                                          <p:spTgt spid="30"/>
                                        </p:tgtEl>
                                      </p:cBhvr>
                                    </p:animEffect>
                                  </p:childTnLst>
                                </p:cTn>
                              </p:par>
                              <p:par>
                                <p:cTn id="29" presetID="16" presetClass="entr" presetSubtype="37"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outVertical)">
                                      <p:cBhvr>
                                        <p:cTn id="31" dur="500"/>
                                        <p:tgtEl>
                                          <p:spTgt spid="32"/>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outVertical)">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7" grpId="0"/>
      <p:bldP spid="29" grpId="0"/>
      <p:bldP spid="30"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 xmlns:a16="http://schemas.microsoft.com/office/drawing/2014/main" id="{D5FC01B2-2D97-4D0A-9338-A35D28A5F2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pic>
        <p:nvPicPr>
          <p:cNvPr id="17" name="Picture 2">
            <a:extLst>
              <a:ext uri="{FF2B5EF4-FFF2-40B4-BE49-F238E27FC236}">
                <a16:creationId xmlns="" xmlns:a16="http://schemas.microsoft.com/office/drawing/2014/main" id="{9F37508C-0A1D-4A68-8F7F-5BA59BF48C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8601" y="1242338"/>
            <a:ext cx="720080" cy="72008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 xmlns:a16="http://schemas.microsoft.com/office/drawing/2014/main" id="{E6758917-778E-4966-B0AD-B52743FEAF57}"/>
              </a:ext>
            </a:extLst>
          </p:cNvPr>
          <p:cNvSpPr/>
          <p:nvPr/>
        </p:nvSpPr>
        <p:spPr>
          <a:xfrm>
            <a:off x="3347864" y="1340768"/>
            <a:ext cx="3298501" cy="523220"/>
          </a:xfrm>
          <a:prstGeom prst="rect">
            <a:avLst/>
          </a:prstGeom>
        </p:spPr>
        <p:txBody>
          <a:bodyPr wrap="square">
            <a:spAutoFit/>
          </a:bodyPr>
          <a:lstStyle/>
          <a:p>
            <a:pPr algn="ctr"/>
            <a:r>
              <a:rPr lang="ru-RU" sz="2800" b="1" dirty="0">
                <a:solidFill>
                  <a:srgbClr val="156D56"/>
                </a:solidFill>
                <a:latin typeface="+mj-lt"/>
                <a:cs typeface="Arial" pitchFamily="34" charset="0"/>
              </a:rPr>
              <a:t>НОВЫЕ ФОРМАТЫ</a:t>
            </a:r>
          </a:p>
        </p:txBody>
      </p:sp>
      <p:pic>
        <p:nvPicPr>
          <p:cNvPr id="4" name="Рисунок 3">
            <a:extLst>
              <a:ext uri="{FF2B5EF4-FFF2-40B4-BE49-F238E27FC236}">
                <a16:creationId xmlns="" xmlns:a16="http://schemas.microsoft.com/office/drawing/2014/main" id="{250615FC-6FFB-4573-85C5-FDB659DFDDCA}"/>
              </a:ext>
            </a:extLst>
          </p:cNvPr>
          <p:cNvPicPr>
            <a:picLocks noChangeAspect="1"/>
          </p:cNvPicPr>
          <p:nvPr/>
        </p:nvPicPr>
        <p:blipFill rotWithShape="1">
          <a:blip r:embed="rId4">
            <a:extLst>
              <a:ext uri="{28A0092B-C50C-407E-A947-70E740481C1C}">
                <a14:useLocalDpi xmlns:a14="http://schemas.microsoft.com/office/drawing/2010/main" val="0"/>
              </a:ext>
            </a:extLst>
          </a:blip>
          <a:srcRect r="488"/>
          <a:stretch/>
        </p:blipFill>
        <p:spPr>
          <a:xfrm>
            <a:off x="6288" y="2685524"/>
            <a:ext cx="9130511" cy="4171867"/>
          </a:xfrm>
          <a:prstGeom prst="rect">
            <a:avLst/>
          </a:prstGeom>
        </p:spPr>
      </p:pic>
    </p:spTree>
    <p:extLst>
      <p:ext uri="{BB962C8B-B14F-4D97-AF65-F5344CB8AC3E}">
        <p14:creationId xmlns:p14="http://schemas.microsoft.com/office/powerpoint/2010/main" val="1160376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Horizontal)">
                                      <p:cBhvr>
                                        <p:cTn id="7" dur="500"/>
                                        <p:tgtEl>
                                          <p:spTgt spid="17"/>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D:\Документы\Консультант- мет\Дизайн 2019\Обложка, 16, НГУЭУвнутри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6" t="11404" r="1"/>
          <a:stretch/>
        </p:blipFill>
        <p:spPr bwMode="auto">
          <a:xfrm>
            <a:off x="-7456" y="431800"/>
            <a:ext cx="9151456" cy="6426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82893" y="3534765"/>
            <a:ext cx="7636576" cy="646331"/>
          </a:xfrm>
          <a:prstGeom prst="rect">
            <a:avLst/>
          </a:prstGeom>
          <a:noFill/>
        </p:spPr>
        <p:txBody>
          <a:bodyPr wrap="square" rtlCol="0">
            <a:spAutoFit/>
          </a:bodyPr>
          <a:lstStyle/>
          <a:p>
            <a:pPr algn="ctr"/>
            <a:r>
              <a:rPr lang="ru-RU" sz="3600" b="1" dirty="0">
                <a:solidFill>
                  <a:srgbClr val="1A8A6D"/>
                </a:solidFill>
                <a:latin typeface="Arial" panose="020B0604020202020204" pitchFamily="34" charset="0"/>
                <a:cs typeface="Arial" panose="020B0604020202020204" pitchFamily="34" charset="0"/>
              </a:rPr>
              <a:t>ФИНАНСОВАЯ ГРАМОТНОСТЬ</a:t>
            </a:r>
            <a:endParaRPr lang="ru-RU" sz="2000" dirty="0">
              <a:solidFill>
                <a:srgbClr val="1A8A6D"/>
              </a:solidFill>
              <a:latin typeface="Arial" panose="020B0604020202020204" pitchFamily="34" charset="0"/>
              <a:cs typeface="Arial" panose="020B0604020202020204" pitchFamily="34" charset="0"/>
            </a:endParaRPr>
          </a:p>
        </p:txBody>
      </p:sp>
      <p:grpSp>
        <p:nvGrpSpPr>
          <p:cNvPr id="2" name="Группа 1"/>
          <p:cNvGrpSpPr/>
          <p:nvPr/>
        </p:nvGrpSpPr>
        <p:grpSpPr>
          <a:xfrm>
            <a:off x="-7456" y="-1"/>
            <a:ext cx="9167648" cy="3000071"/>
            <a:chOff x="-7456" y="-1"/>
            <a:chExt cx="9167648" cy="3000071"/>
          </a:xfrm>
        </p:grpSpPr>
        <p:pic>
          <p:nvPicPr>
            <p:cNvPr id="10242" name="Picture 2" descr="D:\Документы\Консультант- мет\СЕминары _апрель 2018\Фото-отчеты\19\idKIfMTyAP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161" b="11700"/>
            <a:stretch/>
          </p:blipFill>
          <p:spPr bwMode="auto">
            <a:xfrm>
              <a:off x="0" y="0"/>
              <a:ext cx="3510449" cy="148392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D:\Документы\Консультант- мет\СЕминары _апрель 2018\Фото-отчеты\Фото 06.04.2018\IMG_34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56" t="19765" r="7632" b="24311"/>
            <a:stretch/>
          </p:blipFill>
          <p:spPr bwMode="auto">
            <a:xfrm>
              <a:off x="0" y="1483919"/>
              <a:ext cx="3210560" cy="1510685"/>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D:\Документы\Консультант- мет\Обские зори_20.08.2018\Фото1_20.08.201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471" r="26567" b="21944"/>
            <a:stretch/>
          </p:blipFill>
          <p:spPr bwMode="auto">
            <a:xfrm>
              <a:off x="6212206" y="1483920"/>
              <a:ext cx="2947986" cy="151462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Администратор\Desktop\slT-YCPhjf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314" t="19511" r="10728" b="18041"/>
            <a:stretch/>
          </p:blipFill>
          <p:spPr bwMode="auto">
            <a:xfrm>
              <a:off x="3505546" y="-1"/>
              <a:ext cx="2669085" cy="148392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Администратор\Desktop\cu5uwP6eeqI.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6296" b="15605"/>
            <a:stretch/>
          </p:blipFill>
          <p:spPr bwMode="auto">
            <a:xfrm>
              <a:off x="3190156" y="1483920"/>
              <a:ext cx="3022050" cy="151615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Прямая соединительная линия 15"/>
            <p:cNvCxnSpPr/>
            <p:nvPr/>
          </p:nvCxnSpPr>
          <p:spPr>
            <a:xfrm>
              <a:off x="-7456" y="2982394"/>
              <a:ext cx="9151456" cy="0"/>
            </a:xfrm>
            <a:prstGeom prst="line">
              <a:avLst/>
            </a:prstGeom>
            <a:ln w="63500">
              <a:solidFill>
                <a:srgbClr val="0E9A51"/>
              </a:solidFill>
            </a:ln>
          </p:spPr>
          <p:style>
            <a:lnRef idx="1">
              <a:schemeClr val="accent1"/>
            </a:lnRef>
            <a:fillRef idx="0">
              <a:schemeClr val="accent1"/>
            </a:fillRef>
            <a:effectRef idx="0">
              <a:schemeClr val="accent1"/>
            </a:effectRef>
            <a:fontRef idx="minor">
              <a:schemeClr val="tx1"/>
            </a:fontRef>
          </p:style>
        </p:cxnSp>
        <p:pic>
          <p:nvPicPr>
            <p:cNvPr id="5124" name="Picture 4" descr="C:\Users\Администратор\Desktop\gjHZ8Zuk_Dw.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8304" r="4431" b="18015"/>
            <a:stretch/>
          </p:blipFill>
          <p:spPr bwMode="auto">
            <a:xfrm>
              <a:off x="6174631" y="0"/>
              <a:ext cx="2969369" cy="1483919"/>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 xmlns:a16="http://schemas.microsoft.com/office/drawing/2014/main" id="{E9A13DB0-007C-4B09-802B-D706BC1733FB}"/>
              </a:ext>
            </a:extLst>
          </p:cNvPr>
          <p:cNvSpPr txBox="1"/>
          <p:nvPr/>
        </p:nvSpPr>
        <p:spPr>
          <a:xfrm>
            <a:off x="885125" y="4289730"/>
            <a:ext cx="7636576" cy="1200329"/>
          </a:xfrm>
          <a:prstGeom prst="rect">
            <a:avLst/>
          </a:prstGeom>
          <a:noFill/>
        </p:spPr>
        <p:txBody>
          <a:bodyPr wrap="square" rtlCol="0">
            <a:spAutoFit/>
          </a:bodyPr>
          <a:lstStyle/>
          <a:p>
            <a:pPr algn="ctr"/>
            <a:r>
              <a:rPr lang="ru-RU" sz="3600" b="1" dirty="0">
                <a:solidFill>
                  <a:srgbClr val="3948AF"/>
                </a:solidFill>
                <a:latin typeface="Arial" panose="020B0604020202020204" pitchFamily="34" charset="0"/>
                <a:cs typeface="Arial" panose="020B0604020202020204" pitchFamily="34" charset="0"/>
              </a:rPr>
              <a:t>ключ к благополучию граждан и сильному государству!</a:t>
            </a:r>
            <a:endParaRPr lang="ru-RU" sz="2000" dirty="0">
              <a:solidFill>
                <a:srgbClr val="3948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5201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outHorizontal)">
                                      <p:cBhvr>
                                        <p:cTn id="7" dur="500"/>
                                        <p:tgtEl>
                                          <p:spTgt spid="13">
                                            <p:txEl>
                                              <p:pRg st="0" end="0"/>
                                            </p:txEl>
                                          </p:spTgt>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barn(outHorizontal)">
                                      <p:cBhvr>
                                        <p:cTn id="1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21"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 xmlns:a16="http://schemas.microsoft.com/office/drawing/2014/main" id="{A130895D-696F-4C1C-945A-7C5481B0C0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sp>
        <p:nvSpPr>
          <p:cNvPr id="20" name="TextBox 19">
            <a:extLst>
              <a:ext uri="{FF2B5EF4-FFF2-40B4-BE49-F238E27FC236}">
                <a16:creationId xmlns="" xmlns:a16="http://schemas.microsoft.com/office/drawing/2014/main" id="{118FC407-8148-4FAD-93FA-D889F59AEACD}"/>
              </a:ext>
            </a:extLst>
          </p:cNvPr>
          <p:cNvSpPr txBox="1"/>
          <p:nvPr/>
        </p:nvSpPr>
        <p:spPr>
          <a:xfrm>
            <a:off x="395536" y="1430919"/>
            <a:ext cx="2210501" cy="861774"/>
          </a:xfrm>
          <a:prstGeom prst="rect">
            <a:avLst/>
          </a:prstGeom>
          <a:noFill/>
        </p:spPr>
        <p:txBody>
          <a:bodyPr wrap="square" rtlCol="0">
            <a:spAutoFit/>
          </a:bodyPr>
          <a:lstStyle/>
          <a:p>
            <a:pPr algn="ctr"/>
            <a:r>
              <a:rPr lang="ru-RU" sz="5000" b="1" dirty="0">
                <a:solidFill>
                  <a:srgbClr val="156D56"/>
                </a:solidFill>
                <a:latin typeface="+mj-lt"/>
                <a:cs typeface="Arial" panose="020B0604020202020204" pitchFamily="34" charset="0"/>
              </a:rPr>
              <a:t>20</a:t>
            </a:r>
            <a:r>
              <a:rPr lang="ru-RU" sz="5000" b="1" dirty="0">
                <a:solidFill>
                  <a:srgbClr val="3948AF"/>
                </a:solidFill>
                <a:latin typeface="+mj-lt"/>
                <a:cs typeface="Arial" panose="020B0604020202020204" pitchFamily="34" charset="0"/>
              </a:rPr>
              <a:t>17</a:t>
            </a:r>
            <a:r>
              <a:rPr lang="ru-RU" sz="4400" b="1" dirty="0">
                <a:solidFill>
                  <a:srgbClr val="156D56"/>
                </a:solidFill>
                <a:latin typeface="+mj-lt"/>
                <a:cs typeface="Arial" panose="020B0604020202020204" pitchFamily="34" charset="0"/>
              </a:rPr>
              <a:t> </a:t>
            </a:r>
          </a:p>
        </p:txBody>
      </p:sp>
      <p:cxnSp>
        <p:nvCxnSpPr>
          <p:cNvPr id="36" name="Прямая соединительная линия 35">
            <a:extLst>
              <a:ext uri="{FF2B5EF4-FFF2-40B4-BE49-F238E27FC236}">
                <a16:creationId xmlns="" xmlns:a16="http://schemas.microsoft.com/office/drawing/2014/main" id="{BA84F49C-5535-498E-BE3A-1B009C579A08}"/>
              </a:ext>
            </a:extLst>
          </p:cNvPr>
          <p:cNvCxnSpPr>
            <a:cxnSpLocks/>
          </p:cNvCxnSpPr>
          <p:nvPr/>
        </p:nvCxnSpPr>
        <p:spPr>
          <a:xfrm flipH="1">
            <a:off x="827584" y="2276872"/>
            <a:ext cx="1224136"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1" name="Прямая соединительная линия 40">
            <a:extLst>
              <a:ext uri="{FF2B5EF4-FFF2-40B4-BE49-F238E27FC236}">
                <a16:creationId xmlns="" xmlns:a16="http://schemas.microsoft.com/office/drawing/2014/main" id="{097B91C4-737E-4F34-B493-15972C5AC44E}"/>
              </a:ext>
            </a:extLst>
          </p:cNvPr>
          <p:cNvCxnSpPr>
            <a:cxnSpLocks/>
          </p:cNvCxnSpPr>
          <p:nvPr/>
        </p:nvCxnSpPr>
        <p:spPr>
          <a:xfrm flipH="1">
            <a:off x="2052002" y="2276872"/>
            <a:ext cx="2592006"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3" name="TextBox 42">
            <a:extLst>
              <a:ext uri="{FF2B5EF4-FFF2-40B4-BE49-F238E27FC236}">
                <a16:creationId xmlns="" xmlns:a16="http://schemas.microsoft.com/office/drawing/2014/main" id="{96C722B8-9871-4DC2-AB84-77161DDF3DB1}"/>
              </a:ext>
            </a:extLst>
          </p:cNvPr>
          <p:cNvSpPr txBox="1"/>
          <p:nvPr/>
        </p:nvSpPr>
        <p:spPr>
          <a:xfrm>
            <a:off x="3851920" y="1988840"/>
            <a:ext cx="5158937" cy="1569660"/>
          </a:xfrm>
          <a:prstGeom prst="rect">
            <a:avLst/>
          </a:prstGeom>
          <a:noFill/>
        </p:spPr>
        <p:txBody>
          <a:bodyPr wrap="square" rtlCol="0">
            <a:spAutoFit/>
          </a:bodyPr>
          <a:lstStyle/>
          <a:p>
            <a:pPr algn="ctr"/>
            <a:r>
              <a:rPr lang="ru-RU" sz="3200" b="1" dirty="0">
                <a:solidFill>
                  <a:srgbClr val="156D56"/>
                </a:solidFill>
                <a:latin typeface="+mj-lt"/>
                <a:cs typeface="Arial" panose="020B0604020202020204" pitchFamily="34" charset="0"/>
              </a:rPr>
              <a:t>Запуск программы </a:t>
            </a:r>
            <a:r>
              <a:rPr lang="ru-RU" sz="3200" b="1" dirty="0">
                <a:solidFill>
                  <a:srgbClr val="156D56"/>
                </a:solidFill>
                <a:cs typeface="Arial" panose="020B0604020202020204" pitchFamily="34" charset="0"/>
              </a:rPr>
              <a:t>обучения</a:t>
            </a:r>
            <a:r>
              <a:rPr lang="ru-RU" sz="3200" b="1" dirty="0">
                <a:solidFill>
                  <a:srgbClr val="156D56"/>
                </a:solidFill>
                <a:latin typeface="+mj-lt"/>
                <a:cs typeface="Arial" panose="020B0604020202020204" pitchFamily="34" charset="0"/>
              </a:rPr>
              <a:t> в Новосибирской области </a:t>
            </a:r>
          </a:p>
        </p:txBody>
      </p:sp>
      <p:sp>
        <p:nvSpPr>
          <p:cNvPr id="44" name="TextBox 43">
            <a:extLst>
              <a:ext uri="{FF2B5EF4-FFF2-40B4-BE49-F238E27FC236}">
                <a16:creationId xmlns="" xmlns:a16="http://schemas.microsoft.com/office/drawing/2014/main" id="{DE022805-1FDB-4759-B7E9-5CDE2D2A2526}"/>
              </a:ext>
            </a:extLst>
          </p:cNvPr>
          <p:cNvSpPr txBox="1"/>
          <p:nvPr/>
        </p:nvSpPr>
        <p:spPr>
          <a:xfrm>
            <a:off x="367949" y="3429000"/>
            <a:ext cx="2210501" cy="861774"/>
          </a:xfrm>
          <a:prstGeom prst="rect">
            <a:avLst/>
          </a:prstGeom>
          <a:noFill/>
        </p:spPr>
        <p:txBody>
          <a:bodyPr wrap="square" rtlCol="0">
            <a:spAutoFit/>
          </a:bodyPr>
          <a:lstStyle/>
          <a:p>
            <a:pPr algn="ctr"/>
            <a:r>
              <a:rPr lang="ru-RU" sz="5000" b="1" dirty="0">
                <a:solidFill>
                  <a:srgbClr val="156D56"/>
                </a:solidFill>
                <a:latin typeface="+mj-lt"/>
                <a:cs typeface="Arial" panose="020B0604020202020204" pitchFamily="34" charset="0"/>
              </a:rPr>
              <a:t>20</a:t>
            </a:r>
            <a:r>
              <a:rPr lang="ru-RU" sz="5000" b="1" dirty="0">
                <a:solidFill>
                  <a:srgbClr val="3948AF"/>
                </a:solidFill>
                <a:latin typeface="+mj-lt"/>
                <a:cs typeface="Arial" panose="020B0604020202020204" pitchFamily="34" charset="0"/>
              </a:rPr>
              <a:t>19</a:t>
            </a:r>
            <a:r>
              <a:rPr lang="ru-RU" sz="4400" b="1" dirty="0">
                <a:solidFill>
                  <a:srgbClr val="156D56"/>
                </a:solidFill>
                <a:latin typeface="+mj-lt"/>
                <a:cs typeface="Arial" panose="020B0604020202020204" pitchFamily="34" charset="0"/>
              </a:rPr>
              <a:t> </a:t>
            </a:r>
          </a:p>
        </p:txBody>
      </p:sp>
      <p:cxnSp>
        <p:nvCxnSpPr>
          <p:cNvPr id="45" name="Прямая соединительная линия 44">
            <a:extLst>
              <a:ext uri="{FF2B5EF4-FFF2-40B4-BE49-F238E27FC236}">
                <a16:creationId xmlns="" xmlns:a16="http://schemas.microsoft.com/office/drawing/2014/main" id="{ADB3E73A-ED3C-4829-A84A-48E2F6CBB568}"/>
              </a:ext>
            </a:extLst>
          </p:cNvPr>
          <p:cNvCxnSpPr>
            <a:cxnSpLocks/>
          </p:cNvCxnSpPr>
          <p:nvPr/>
        </p:nvCxnSpPr>
        <p:spPr>
          <a:xfrm flipH="1">
            <a:off x="827584" y="4221088"/>
            <a:ext cx="1224136"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2" name="Прямая соединительная линия 51">
            <a:extLst>
              <a:ext uri="{FF2B5EF4-FFF2-40B4-BE49-F238E27FC236}">
                <a16:creationId xmlns="" xmlns:a16="http://schemas.microsoft.com/office/drawing/2014/main" id="{069D0295-EC67-428C-8396-A06541B7C78A}"/>
              </a:ext>
            </a:extLst>
          </p:cNvPr>
          <p:cNvCxnSpPr>
            <a:cxnSpLocks/>
          </p:cNvCxnSpPr>
          <p:nvPr/>
        </p:nvCxnSpPr>
        <p:spPr>
          <a:xfrm flipH="1">
            <a:off x="2052002" y="4221088"/>
            <a:ext cx="2159958"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TextBox 52">
            <a:extLst>
              <a:ext uri="{FF2B5EF4-FFF2-40B4-BE49-F238E27FC236}">
                <a16:creationId xmlns="" xmlns:a16="http://schemas.microsoft.com/office/drawing/2014/main" id="{1539B4E9-DE73-43D0-BCA2-AE49E79F0C51}"/>
              </a:ext>
            </a:extLst>
          </p:cNvPr>
          <p:cNvSpPr txBox="1"/>
          <p:nvPr/>
        </p:nvSpPr>
        <p:spPr>
          <a:xfrm>
            <a:off x="4139952" y="3912011"/>
            <a:ext cx="4870905" cy="1569660"/>
          </a:xfrm>
          <a:prstGeom prst="rect">
            <a:avLst/>
          </a:prstGeom>
          <a:noFill/>
        </p:spPr>
        <p:txBody>
          <a:bodyPr wrap="square" rtlCol="0">
            <a:spAutoFit/>
          </a:bodyPr>
          <a:lstStyle/>
          <a:p>
            <a:pPr algn="ctr"/>
            <a:r>
              <a:rPr lang="ru-RU" sz="3200" b="1" dirty="0">
                <a:solidFill>
                  <a:srgbClr val="156D56"/>
                </a:solidFill>
                <a:latin typeface="+mj-lt"/>
                <a:cs typeface="Arial" panose="020B0604020202020204" pitchFamily="34" charset="0"/>
              </a:rPr>
              <a:t>Создание регионального</a:t>
            </a:r>
          </a:p>
          <a:p>
            <a:pPr algn="ctr"/>
            <a:r>
              <a:rPr lang="ru-RU" sz="3200" b="1" dirty="0">
                <a:solidFill>
                  <a:srgbClr val="156D56"/>
                </a:solidFill>
                <a:latin typeface="+mj-lt"/>
                <a:cs typeface="Arial" panose="020B0604020202020204" pitchFamily="34" charset="0"/>
              </a:rPr>
              <a:t>консультационно-методического центра</a:t>
            </a:r>
          </a:p>
        </p:txBody>
      </p:sp>
    </p:spTree>
    <p:extLst>
      <p:ext uri="{BB962C8B-B14F-4D97-AF65-F5344CB8AC3E}">
        <p14:creationId xmlns:p14="http://schemas.microsoft.com/office/powerpoint/2010/main" val="1525711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arn(inVertical)">
                                      <p:cBhvr>
                                        <p:cTn id="16" dur="500"/>
                                        <p:tgtEl>
                                          <p:spTgt spid="4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par>
                                <p:cTn id="20" presetID="16" presetClass="entr" presetSubtype="21"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inVertical)">
                                      <p:cBhvr>
                                        <p:cTn id="2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3" grpId="0"/>
      <p:bldP spid="44" grpId="0"/>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AAAE3571-F27D-4339-BD5D-3AF6C125EB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cxnSp>
        <p:nvCxnSpPr>
          <p:cNvPr id="36" name="Прямая соединительная линия 35">
            <a:extLst>
              <a:ext uri="{FF2B5EF4-FFF2-40B4-BE49-F238E27FC236}">
                <a16:creationId xmlns="" xmlns:a16="http://schemas.microsoft.com/office/drawing/2014/main" id="{BA84F49C-5535-498E-BE3A-1B009C579A08}"/>
              </a:ext>
            </a:extLst>
          </p:cNvPr>
          <p:cNvCxnSpPr>
            <a:cxnSpLocks/>
          </p:cNvCxnSpPr>
          <p:nvPr/>
        </p:nvCxnSpPr>
        <p:spPr>
          <a:xfrm flipH="1">
            <a:off x="-19751" y="1849368"/>
            <a:ext cx="1187624"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11" name="Прямоугольник 10">
            <a:extLst>
              <a:ext uri="{FF2B5EF4-FFF2-40B4-BE49-F238E27FC236}">
                <a16:creationId xmlns="" xmlns:a16="http://schemas.microsoft.com/office/drawing/2014/main" id="{03BF9479-0C95-4079-ACB8-A0C3C0A4D064}"/>
              </a:ext>
            </a:extLst>
          </p:cNvPr>
          <p:cNvSpPr/>
          <p:nvPr/>
        </p:nvSpPr>
        <p:spPr>
          <a:xfrm>
            <a:off x="1392973" y="3602800"/>
            <a:ext cx="8208912" cy="477054"/>
          </a:xfrm>
          <a:prstGeom prst="rect">
            <a:avLst/>
          </a:prstGeom>
        </p:spPr>
        <p:txBody>
          <a:bodyPr wrap="square">
            <a:spAutoFit/>
          </a:bodyPr>
          <a:lstStyle/>
          <a:p>
            <a:r>
              <a:rPr lang="ru-RU" sz="2500" dirty="0">
                <a:solidFill>
                  <a:srgbClr val="0D7154"/>
                </a:solidFill>
                <a:latin typeface="+mj-lt"/>
              </a:rPr>
              <a:t>Опыт публичных выступлений</a:t>
            </a:r>
          </a:p>
        </p:txBody>
      </p:sp>
      <p:cxnSp>
        <p:nvCxnSpPr>
          <p:cNvPr id="13" name="Прямая соединительная линия 12">
            <a:extLst>
              <a:ext uri="{FF2B5EF4-FFF2-40B4-BE49-F238E27FC236}">
                <a16:creationId xmlns="" xmlns:a16="http://schemas.microsoft.com/office/drawing/2014/main" id="{6B36FFF1-D848-41DF-AFE0-37B21A9E63F2}"/>
              </a:ext>
            </a:extLst>
          </p:cNvPr>
          <p:cNvCxnSpPr>
            <a:cxnSpLocks/>
          </p:cNvCxnSpPr>
          <p:nvPr/>
        </p:nvCxnSpPr>
        <p:spPr>
          <a:xfrm flipH="1">
            <a:off x="0" y="2664905"/>
            <a:ext cx="1187624"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4" name="Прямая соединительная линия 13">
            <a:extLst>
              <a:ext uri="{FF2B5EF4-FFF2-40B4-BE49-F238E27FC236}">
                <a16:creationId xmlns="" xmlns:a16="http://schemas.microsoft.com/office/drawing/2014/main" id="{E5F8E133-634B-4A1E-8FB3-398B43833B31}"/>
              </a:ext>
            </a:extLst>
          </p:cNvPr>
          <p:cNvCxnSpPr>
            <a:cxnSpLocks/>
          </p:cNvCxnSpPr>
          <p:nvPr/>
        </p:nvCxnSpPr>
        <p:spPr>
          <a:xfrm flipH="1">
            <a:off x="0" y="3050298"/>
            <a:ext cx="1187624"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5" name="Прямая соединительная линия 14">
            <a:extLst>
              <a:ext uri="{FF2B5EF4-FFF2-40B4-BE49-F238E27FC236}">
                <a16:creationId xmlns="" xmlns:a16="http://schemas.microsoft.com/office/drawing/2014/main" id="{E60BFF7B-92C3-4E8D-9E84-C3B139C924CB}"/>
              </a:ext>
            </a:extLst>
          </p:cNvPr>
          <p:cNvCxnSpPr>
            <a:cxnSpLocks/>
          </p:cNvCxnSpPr>
          <p:nvPr/>
        </p:nvCxnSpPr>
        <p:spPr>
          <a:xfrm flipH="1">
            <a:off x="0" y="3807702"/>
            <a:ext cx="1187624"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21" name="TextBox 20">
            <a:extLst>
              <a:ext uri="{FF2B5EF4-FFF2-40B4-BE49-F238E27FC236}">
                <a16:creationId xmlns="" xmlns:a16="http://schemas.microsoft.com/office/drawing/2014/main" id="{B13EF089-9816-4469-A8D0-4C4C35BD4674}"/>
              </a:ext>
            </a:extLst>
          </p:cNvPr>
          <p:cNvSpPr txBox="1"/>
          <p:nvPr/>
        </p:nvSpPr>
        <p:spPr>
          <a:xfrm>
            <a:off x="3779912" y="5741841"/>
            <a:ext cx="5158937" cy="584775"/>
          </a:xfrm>
          <a:prstGeom prst="rect">
            <a:avLst/>
          </a:prstGeom>
          <a:noFill/>
        </p:spPr>
        <p:txBody>
          <a:bodyPr wrap="square" rtlCol="0">
            <a:spAutoFit/>
          </a:bodyPr>
          <a:lstStyle/>
          <a:p>
            <a:pPr algn="ctr"/>
            <a:r>
              <a:rPr lang="ru-RU" sz="3200" b="1" dirty="0">
                <a:solidFill>
                  <a:srgbClr val="156D56"/>
                </a:solidFill>
                <a:latin typeface="+mj-lt"/>
                <a:cs typeface="Arial" panose="020B0604020202020204" pitchFamily="34" charset="0"/>
              </a:rPr>
              <a:t>Требования к соискателям</a:t>
            </a:r>
          </a:p>
        </p:txBody>
      </p:sp>
      <p:sp>
        <p:nvSpPr>
          <p:cNvPr id="10" name="Прямоугольник 9">
            <a:extLst>
              <a:ext uri="{FF2B5EF4-FFF2-40B4-BE49-F238E27FC236}">
                <a16:creationId xmlns="" xmlns:a16="http://schemas.microsoft.com/office/drawing/2014/main" id="{04C03672-CCBC-4194-A9CD-2B132C5C98F0}"/>
              </a:ext>
            </a:extLst>
          </p:cNvPr>
          <p:cNvSpPr/>
          <p:nvPr/>
        </p:nvSpPr>
        <p:spPr>
          <a:xfrm>
            <a:off x="1440619" y="1593582"/>
            <a:ext cx="7259502" cy="861774"/>
          </a:xfrm>
          <a:prstGeom prst="rect">
            <a:avLst/>
          </a:prstGeom>
        </p:spPr>
        <p:txBody>
          <a:bodyPr wrap="square">
            <a:spAutoFit/>
          </a:bodyPr>
          <a:lstStyle/>
          <a:p>
            <a:r>
              <a:rPr lang="ru-RU" sz="2500" dirty="0">
                <a:solidFill>
                  <a:srgbClr val="0D7154"/>
                </a:solidFill>
                <a:latin typeface="+mj-lt"/>
              </a:rPr>
              <a:t>Высшее образование (желательно экономическое, юридическое или педагогическое)</a:t>
            </a:r>
          </a:p>
        </p:txBody>
      </p:sp>
      <p:pic>
        <p:nvPicPr>
          <p:cNvPr id="12" name="Picture 4" descr="C:\Users\Администратор\Desktop\иконки\preview01.png">
            <a:extLst>
              <a:ext uri="{FF2B5EF4-FFF2-40B4-BE49-F238E27FC236}">
                <a16:creationId xmlns="" xmlns:a16="http://schemas.microsoft.com/office/drawing/2014/main" id="{FC64221D-1A03-4875-BCE6-5817697E810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LineDrawing/>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66004" y="1640298"/>
            <a:ext cx="418140" cy="418140"/>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a:extLst>
              <a:ext uri="{FF2B5EF4-FFF2-40B4-BE49-F238E27FC236}">
                <a16:creationId xmlns="" xmlns:a16="http://schemas.microsoft.com/office/drawing/2014/main" id="{6723F739-A311-462B-B1CF-DB6F0FE559AB}"/>
              </a:ext>
            </a:extLst>
          </p:cNvPr>
          <p:cNvSpPr/>
          <p:nvPr/>
        </p:nvSpPr>
        <p:spPr>
          <a:xfrm>
            <a:off x="1411257" y="2410005"/>
            <a:ext cx="8208912" cy="477054"/>
          </a:xfrm>
          <a:prstGeom prst="rect">
            <a:avLst/>
          </a:prstGeom>
        </p:spPr>
        <p:txBody>
          <a:bodyPr wrap="square">
            <a:spAutoFit/>
          </a:bodyPr>
          <a:lstStyle/>
          <a:p>
            <a:r>
              <a:rPr lang="ru-RU" sz="2500" dirty="0">
                <a:solidFill>
                  <a:srgbClr val="0D7154"/>
                </a:solidFill>
                <a:latin typeface="+mj-lt"/>
              </a:rPr>
              <a:t>Общий стаж работы – более 3-х лет</a:t>
            </a:r>
          </a:p>
        </p:txBody>
      </p:sp>
      <p:pic>
        <p:nvPicPr>
          <p:cNvPr id="17" name="Picture 4" descr="C:\Users\Администратор\Desktop\иконки\preview01.png">
            <a:extLst>
              <a:ext uri="{FF2B5EF4-FFF2-40B4-BE49-F238E27FC236}">
                <a16:creationId xmlns="" xmlns:a16="http://schemas.microsoft.com/office/drawing/2014/main" id="{841AEEA0-B7CA-462C-831A-9F428F9B4DD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LineDrawing/>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85755" y="2439462"/>
            <a:ext cx="418140" cy="418140"/>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a:extLst>
              <a:ext uri="{FF2B5EF4-FFF2-40B4-BE49-F238E27FC236}">
                <a16:creationId xmlns="" xmlns:a16="http://schemas.microsoft.com/office/drawing/2014/main" id="{A60A0735-C728-4BD1-8F7F-1C786C7E0730}"/>
              </a:ext>
            </a:extLst>
          </p:cNvPr>
          <p:cNvSpPr/>
          <p:nvPr/>
        </p:nvSpPr>
        <p:spPr>
          <a:xfrm>
            <a:off x="1402115" y="2841708"/>
            <a:ext cx="8208912" cy="861774"/>
          </a:xfrm>
          <a:prstGeom prst="rect">
            <a:avLst/>
          </a:prstGeom>
        </p:spPr>
        <p:txBody>
          <a:bodyPr wrap="square">
            <a:spAutoFit/>
          </a:bodyPr>
          <a:lstStyle/>
          <a:p>
            <a:r>
              <a:rPr lang="ru-RU" sz="2500" dirty="0">
                <a:solidFill>
                  <a:srgbClr val="0D7154"/>
                </a:solidFill>
                <a:latin typeface="+mj-lt"/>
              </a:rPr>
              <a:t>Опыт реализации обучающих проектов для взрослого населения и/или консультационных услуг</a:t>
            </a:r>
          </a:p>
        </p:txBody>
      </p:sp>
      <p:pic>
        <p:nvPicPr>
          <p:cNvPr id="19" name="Picture 4" descr="C:\Users\Администратор\Desktop\иконки\preview01.png">
            <a:extLst>
              <a:ext uri="{FF2B5EF4-FFF2-40B4-BE49-F238E27FC236}">
                <a16:creationId xmlns="" xmlns:a16="http://schemas.microsoft.com/office/drawing/2014/main" id="{9C7EE9C2-6BF8-4000-A52B-34762041C8F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LineDrawing/>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83975" y="2903432"/>
            <a:ext cx="418140" cy="418140"/>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 xmlns:a16="http://schemas.microsoft.com/office/drawing/2014/main" id="{2A04F178-1827-4FD8-9FFE-2C498A825168}"/>
              </a:ext>
            </a:extLst>
          </p:cNvPr>
          <p:cNvSpPr/>
          <p:nvPr/>
        </p:nvSpPr>
        <p:spPr>
          <a:xfrm>
            <a:off x="1389670" y="4082664"/>
            <a:ext cx="8208912" cy="1246495"/>
          </a:xfrm>
          <a:prstGeom prst="rect">
            <a:avLst/>
          </a:prstGeom>
        </p:spPr>
        <p:txBody>
          <a:bodyPr wrap="square">
            <a:spAutoFit/>
          </a:bodyPr>
          <a:lstStyle/>
          <a:p>
            <a:r>
              <a:rPr lang="ru-RU" sz="2500" dirty="0">
                <a:solidFill>
                  <a:srgbClr val="0D7154"/>
                </a:solidFill>
                <a:latin typeface="+mj-lt"/>
              </a:rPr>
              <a:t>Желание и возможность проводить минимум 5 просветительских мероприятия для взрослого населения (21+) с низким или средним уровнем дохода в год</a:t>
            </a:r>
            <a:endParaRPr lang="ru-RU" sz="2500" b="0" i="0" dirty="0">
              <a:solidFill>
                <a:srgbClr val="0D7154"/>
              </a:solidFill>
              <a:effectLst/>
              <a:latin typeface="+mj-lt"/>
            </a:endParaRPr>
          </a:p>
        </p:txBody>
      </p:sp>
      <p:pic>
        <p:nvPicPr>
          <p:cNvPr id="22" name="Picture 4" descr="C:\Users\Администратор\Desktop\иконки\preview01.png">
            <a:extLst>
              <a:ext uri="{FF2B5EF4-FFF2-40B4-BE49-F238E27FC236}">
                <a16:creationId xmlns="" xmlns:a16="http://schemas.microsoft.com/office/drawing/2014/main" id="{E3C7CEBA-E33F-47D1-9687-73F1F60598B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LineDrawing/>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78554" y="3630049"/>
            <a:ext cx="418140" cy="41814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Прямая соединительная линия 22">
            <a:extLst>
              <a:ext uri="{FF2B5EF4-FFF2-40B4-BE49-F238E27FC236}">
                <a16:creationId xmlns="" xmlns:a16="http://schemas.microsoft.com/office/drawing/2014/main" id="{DA1868F9-5503-4348-88A2-1026AE1E8351}"/>
              </a:ext>
            </a:extLst>
          </p:cNvPr>
          <p:cNvCxnSpPr>
            <a:cxnSpLocks/>
          </p:cNvCxnSpPr>
          <p:nvPr/>
        </p:nvCxnSpPr>
        <p:spPr>
          <a:xfrm flipH="1">
            <a:off x="-12550" y="4337975"/>
            <a:ext cx="1187624"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pic>
        <p:nvPicPr>
          <p:cNvPr id="24" name="Picture 4" descr="C:\Users\Администратор\Desktop\иконки\preview01.png">
            <a:extLst>
              <a:ext uri="{FF2B5EF4-FFF2-40B4-BE49-F238E27FC236}">
                <a16:creationId xmlns="" xmlns:a16="http://schemas.microsoft.com/office/drawing/2014/main" id="{7D5387A1-DF41-4ADC-AD6D-7A9AF916B82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LineDrawing/>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66004" y="4160322"/>
            <a:ext cx="418140" cy="418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779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par>
                                <p:cTn id="50" presetID="16" presetClass="entr" presetSubtype="21"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10" grpId="0"/>
      <p:bldP spid="16" grpId="0"/>
      <p:bldP spid="18"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 xmlns:a16="http://schemas.microsoft.com/office/drawing/2014/main" id="{0F790A34-6250-428D-AF72-E35BEF336E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sp>
        <p:nvSpPr>
          <p:cNvPr id="20" name="TextBox 19">
            <a:extLst>
              <a:ext uri="{FF2B5EF4-FFF2-40B4-BE49-F238E27FC236}">
                <a16:creationId xmlns="" xmlns:a16="http://schemas.microsoft.com/office/drawing/2014/main" id="{118FC407-8148-4FAD-93FA-D889F59AEACD}"/>
              </a:ext>
            </a:extLst>
          </p:cNvPr>
          <p:cNvSpPr txBox="1"/>
          <p:nvPr/>
        </p:nvSpPr>
        <p:spPr>
          <a:xfrm>
            <a:off x="4448488" y="2675119"/>
            <a:ext cx="4485533" cy="938719"/>
          </a:xfrm>
          <a:prstGeom prst="rect">
            <a:avLst/>
          </a:prstGeom>
          <a:noFill/>
        </p:spPr>
        <p:txBody>
          <a:bodyPr wrap="square" rtlCol="0">
            <a:spAutoFit/>
          </a:bodyPr>
          <a:lstStyle/>
          <a:p>
            <a:pPr algn="ctr"/>
            <a:r>
              <a:rPr lang="ru-RU" sz="5500" b="1" dirty="0">
                <a:solidFill>
                  <a:srgbClr val="156D56"/>
                </a:solidFill>
                <a:latin typeface="+mj-lt"/>
                <a:cs typeface="Arial" panose="020B0604020202020204" pitchFamily="34" charset="0"/>
              </a:rPr>
              <a:t>163</a:t>
            </a:r>
            <a:endParaRPr lang="ru-RU" sz="5500" b="1" dirty="0">
              <a:solidFill>
                <a:schemeClr val="bg1">
                  <a:lumMod val="50000"/>
                </a:schemeClr>
              </a:solidFill>
              <a:latin typeface="+mj-lt"/>
              <a:cs typeface="Arial" panose="020B0604020202020204" pitchFamily="34" charset="0"/>
            </a:endParaRPr>
          </a:p>
        </p:txBody>
      </p:sp>
      <p:cxnSp>
        <p:nvCxnSpPr>
          <p:cNvPr id="36" name="Прямая соединительная линия 35">
            <a:extLst>
              <a:ext uri="{FF2B5EF4-FFF2-40B4-BE49-F238E27FC236}">
                <a16:creationId xmlns="" xmlns:a16="http://schemas.microsoft.com/office/drawing/2014/main" id="{BA84F49C-5535-498E-BE3A-1B009C579A08}"/>
              </a:ext>
            </a:extLst>
          </p:cNvPr>
          <p:cNvCxnSpPr>
            <a:cxnSpLocks/>
          </p:cNvCxnSpPr>
          <p:nvPr/>
        </p:nvCxnSpPr>
        <p:spPr>
          <a:xfrm flipV="1">
            <a:off x="4033011" y="2734128"/>
            <a:ext cx="1763125" cy="186106"/>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 xmlns:a16="http://schemas.microsoft.com/office/drawing/2014/main" id="{D51F440C-528F-4081-B6E6-304A4C2C2AF3}"/>
              </a:ext>
            </a:extLst>
          </p:cNvPr>
          <p:cNvSpPr txBox="1"/>
          <p:nvPr/>
        </p:nvSpPr>
        <p:spPr>
          <a:xfrm>
            <a:off x="2187519" y="861611"/>
            <a:ext cx="5158937" cy="707886"/>
          </a:xfrm>
          <a:prstGeom prst="rect">
            <a:avLst/>
          </a:prstGeom>
          <a:noFill/>
        </p:spPr>
        <p:txBody>
          <a:bodyPr wrap="square" rtlCol="0">
            <a:spAutoFit/>
          </a:bodyPr>
          <a:lstStyle/>
          <a:p>
            <a:pPr algn="ctr"/>
            <a:r>
              <a:rPr lang="ru-RU" sz="2000" b="1" dirty="0">
                <a:solidFill>
                  <a:srgbClr val="156D56"/>
                </a:solidFill>
                <a:latin typeface="+mj-lt"/>
                <a:cs typeface="Arial" panose="020B0604020202020204" pitchFamily="34" charset="0"/>
              </a:rPr>
              <a:t>СООБЩЕСТВО </a:t>
            </a:r>
          </a:p>
          <a:p>
            <a:pPr algn="ctr"/>
            <a:r>
              <a:rPr lang="ru-RU" sz="2000" b="1" dirty="0">
                <a:solidFill>
                  <a:srgbClr val="156D56"/>
                </a:solidFill>
                <a:latin typeface="+mj-lt"/>
                <a:cs typeface="Arial" panose="020B0604020202020204" pitchFamily="34" charset="0"/>
              </a:rPr>
              <a:t>консультантов проекта «</a:t>
            </a:r>
            <a:r>
              <a:rPr lang="ru-RU" sz="2000" b="1" dirty="0" err="1">
                <a:solidFill>
                  <a:srgbClr val="156D56"/>
                </a:solidFill>
                <a:latin typeface="+mj-lt"/>
                <a:cs typeface="Arial" panose="020B0604020202020204" pitchFamily="34" charset="0"/>
              </a:rPr>
              <a:t>Вашифинансы</a:t>
            </a:r>
            <a:r>
              <a:rPr lang="ru-RU" sz="2000" b="1" dirty="0">
                <a:solidFill>
                  <a:srgbClr val="156D56"/>
                </a:solidFill>
                <a:latin typeface="+mj-lt"/>
                <a:cs typeface="Arial" panose="020B0604020202020204" pitchFamily="34" charset="0"/>
              </a:rPr>
              <a:t>»</a:t>
            </a:r>
          </a:p>
        </p:txBody>
      </p:sp>
      <p:cxnSp>
        <p:nvCxnSpPr>
          <p:cNvPr id="11" name="Прямая соединительная линия 10">
            <a:extLst>
              <a:ext uri="{FF2B5EF4-FFF2-40B4-BE49-F238E27FC236}">
                <a16:creationId xmlns="" xmlns:a16="http://schemas.microsoft.com/office/drawing/2014/main" id="{918FF220-68B2-468E-AEEA-1988F6C96B1A}"/>
              </a:ext>
            </a:extLst>
          </p:cNvPr>
          <p:cNvCxnSpPr>
            <a:cxnSpLocks/>
          </p:cNvCxnSpPr>
          <p:nvPr/>
        </p:nvCxnSpPr>
        <p:spPr>
          <a:xfrm>
            <a:off x="3985915" y="4223477"/>
            <a:ext cx="1135123" cy="495983"/>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pic>
        <p:nvPicPr>
          <p:cNvPr id="35" name="Рисунок 34">
            <a:extLst>
              <a:ext uri="{FF2B5EF4-FFF2-40B4-BE49-F238E27FC236}">
                <a16:creationId xmlns="" xmlns:a16="http://schemas.microsoft.com/office/drawing/2014/main" id="{7BF37619-F57D-40E3-965F-AD5E8C2B38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870745"/>
            <a:ext cx="3304780" cy="3304780"/>
          </a:xfrm>
          <a:prstGeom prst="rect">
            <a:avLst/>
          </a:prstGeom>
        </p:spPr>
      </p:pic>
      <p:sp>
        <p:nvSpPr>
          <p:cNvPr id="13" name="TextBox 12">
            <a:extLst>
              <a:ext uri="{FF2B5EF4-FFF2-40B4-BE49-F238E27FC236}">
                <a16:creationId xmlns="" xmlns:a16="http://schemas.microsoft.com/office/drawing/2014/main" id="{396F91C2-D2F5-46EE-8428-E37E66E93F7B}"/>
              </a:ext>
            </a:extLst>
          </p:cNvPr>
          <p:cNvSpPr txBox="1"/>
          <p:nvPr/>
        </p:nvSpPr>
        <p:spPr>
          <a:xfrm>
            <a:off x="4553477" y="3190193"/>
            <a:ext cx="4485533" cy="1231106"/>
          </a:xfrm>
          <a:prstGeom prst="rect">
            <a:avLst/>
          </a:prstGeom>
          <a:noFill/>
        </p:spPr>
        <p:txBody>
          <a:bodyPr wrap="square" rtlCol="0">
            <a:spAutoFit/>
          </a:bodyPr>
          <a:lstStyle/>
          <a:p>
            <a:pPr algn="ctr">
              <a:lnSpc>
                <a:spcPts val="6000"/>
              </a:lnSpc>
            </a:pPr>
            <a:r>
              <a:rPr lang="ru-RU" sz="3800" b="1" dirty="0">
                <a:solidFill>
                  <a:srgbClr val="156D56"/>
                </a:solidFill>
                <a:latin typeface="+mj-lt"/>
                <a:cs typeface="Arial" panose="020B0604020202020204" pitchFamily="34" charset="0"/>
              </a:rPr>
              <a:t>консультанта</a:t>
            </a:r>
            <a:r>
              <a:rPr lang="ru-RU" sz="4400" b="1" dirty="0">
                <a:solidFill>
                  <a:srgbClr val="156D56"/>
                </a:solidFill>
                <a:latin typeface="+mj-lt"/>
                <a:cs typeface="Arial" panose="020B0604020202020204" pitchFamily="34" charset="0"/>
              </a:rPr>
              <a:t> </a:t>
            </a:r>
          </a:p>
          <a:p>
            <a:pPr algn="ctr"/>
            <a:r>
              <a:rPr lang="ru-RU" sz="2400" b="1" dirty="0">
                <a:solidFill>
                  <a:schemeClr val="bg1">
                    <a:lumMod val="50000"/>
                  </a:schemeClr>
                </a:solidFill>
                <a:latin typeface="+mj-lt"/>
                <a:cs typeface="Arial" panose="020B0604020202020204" pitchFamily="34" charset="0"/>
              </a:rPr>
              <a:t>НОВОСИБИРСКАЯ ОБЛАСТЬ</a:t>
            </a:r>
          </a:p>
        </p:txBody>
      </p:sp>
    </p:spTree>
    <p:extLst>
      <p:ext uri="{BB962C8B-B14F-4D97-AF65-F5344CB8AC3E}">
        <p14:creationId xmlns:p14="http://schemas.microsoft.com/office/powerpoint/2010/main" val="351639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a:extLst>
              <a:ext uri="{FF2B5EF4-FFF2-40B4-BE49-F238E27FC236}">
                <a16:creationId xmlns="" xmlns:a16="http://schemas.microsoft.com/office/drawing/2014/main" id="{5DF3D5FC-C840-45E6-9D76-63B19C9158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sp>
        <p:nvSpPr>
          <p:cNvPr id="9" name="TextBox 8">
            <a:extLst>
              <a:ext uri="{FF2B5EF4-FFF2-40B4-BE49-F238E27FC236}">
                <a16:creationId xmlns="" xmlns:a16="http://schemas.microsoft.com/office/drawing/2014/main" id="{7F4D923E-9161-4B8F-9782-7D268815241D}"/>
              </a:ext>
            </a:extLst>
          </p:cNvPr>
          <p:cNvSpPr txBox="1"/>
          <p:nvPr/>
        </p:nvSpPr>
        <p:spPr>
          <a:xfrm>
            <a:off x="3250219" y="4641730"/>
            <a:ext cx="3020198" cy="1969770"/>
          </a:xfrm>
          <a:prstGeom prst="rect">
            <a:avLst/>
          </a:prstGeom>
          <a:noFill/>
        </p:spPr>
        <p:txBody>
          <a:bodyPr wrap="square" rtlCol="0">
            <a:spAutoFit/>
          </a:bodyPr>
          <a:lstStyle/>
          <a:p>
            <a:pPr algn="ctr"/>
            <a:r>
              <a:rPr lang="ru-RU" sz="5000" b="1" dirty="0">
                <a:solidFill>
                  <a:srgbClr val="156D56"/>
                </a:solidFill>
                <a:latin typeface="+mj-lt"/>
                <a:cs typeface="Arial" panose="020B0604020202020204" pitchFamily="34" charset="0"/>
              </a:rPr>
              <a:t>423</a:t>
            </a:r>
            <a:r>
              <a:rPr lang="ru-RU" sz="3600" b="1" dirty="0">
                <a:solidFill>
                  <a:srgbClr val="156D56"/>
                </a:solidFill>
                <a:latin typeface="+mj-lt"/>
                <a:cs typeface="Arial" panose="020B0604020202020204" pitchFamily="34" charset="0"/>
              </a:rPr>
              <a:t> </a:t>
            </a:r>
          </a:p>
          <a:p>
            <a:pPr algn="ctr"/>
            <a:r>
              <a:rPr lang="ru-RU" sz="2400" b="1" dirty="0">
                <a:solidFill>
                  <a:schemeClr val="bg1">
                    <a:lumMod val="50000"/>
                  </a:schemeClr>
                </a:solidFill>
                <a:latin typeface="+mj-lt"/>
                <a:cs typeface="Arial" panose="020B0604020202020204" pitchFamily="34" charset="0"/>
              </a:rPr>
              <a:t>мероприятия всех типов с начала года в регионе</a:t>
            </a:r>
          </a:p>
        </p:txBody>
      </p:sp>
      <p:cxnSp>
        <p:nvCxnSpPr>
          <p:cNvPr id="10" name="Прямая соединительная линия 9">
            <a:extLst>
              <a:ext uri="{FF2B5EF4-FFF2-40B4-BE49-F238E27FC236}">
                <a16:creationId xmlns="" xmlns:a16="http://schemas.microsoft.com/office/drawing/2014/main" id="{3F991140-8445-4602-BE72-DB69A1817F86}"/>
              </a:ext>
            </a:extLst>
          </p:cNvPr>
          <p:cNvCxnSpPr>
            <a:cxnSpLocks/>
          </p:cNvCxnSpPr>
          <p:nvPr/>
        </p:nvCxnSpPr>
        <p:spPr>
          <a:xfrm flipV="1">
            <a:off x="4808630" y="4140187"/>
            <a:ext cx="0" cy="64840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2" name="Прямая соединительная линия 11">
            <a:extLst>
              <a:ext uri="{FF2B5EF4-FFF2-40B4-BE49-F238E27FC236}">
                <a16:creationId xmlns="" xmlns:a16="http://schemas.microsoft.com/office/drawing/2014/main" id="{EF6E1BC7-904A-4535-9024-3E2085DBB54E}"/>
              </a:ext>
            </a:extLst>
          </p:cNvPr>
          <p:cNvCxnSpPr>
            <a:cxnSpLocks/>
          </p:cNvCxnSpPr>
          <p:nvPr/>
        </p:nvCxnSpPr>
        <p:spPr>
          <a:xfrm>
            <a:off x="2339752" y="2348880"/>
            <a:ext cx="863693" cy="432049"/>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 xmlns:a16="http://schemas.microsoft.com/office/drawing/2014/main" id="{152AC8A8-38C2-4965-AFF0-22BFE05F789C}"/>
              </a:ext>
            </a:extLst>
          </p:cNvPr>
          <p:cNvSpPr txBox="1"/>
          <p:nvPr/>
        </p:nvSpPr>
        <p:spPr>
          <a:xfrm>
            <a:off x="-221308" y="1642156"/>
            <a:ext cx="3197277" cy="1138773"/>
          </a:xfrm>
          <a:prstGeom prst="rect">
            <a:avLst/>
          </a:prstGeom>
          <a:noFill/>
        </p:spPr>
        <p:txBody>
          <a:bodyPr wrap="square" rtlCol="0">
            <a:spAutoFit/>
          </a:bodyPr>
          <a:lstStyle/>
          <a:p>
            <a:pPr algn="ctr"/>
            <a:r>
              <a:rPr lang="ru-RU" sz="2800" b="1" dirty="0">
                <a:solidFill>
                  <a:srgbClr val="156D56"/>
                </a:solidFill>
                <a:latin typeface="+mj-lt"/>
                <a:cs typeface="Arial" panose="020B0604020202020204" pitchFamily="34" charset="0"/>
              </a:rPr>
              <a:t>Бесплатные</a:t>
            </a:r>
            <a:r>
              <a:rPr lang="ru-RU" sz="4400" b="1" dirty="0">
                <a:solidFill>
                  <a:srgbClr val="156D56"/>
                </a:solidFill>
                <a:latin typeface="+mj-lt"/>
                <a:cs typeface="Arial" panose="020B0604020202020204" pitchFamily="34" charset="0"/>
              </a:rPr>
              <a:t> </a:t>
            </a:r>
          </a:p>
          <a:p>
            <a:pPr algn="ctr"/>
            <a:r>
              <a:rPr lang="ru-RU" sz="2400" b="1" dirty="0">
                <a:solidFill>
                  <a:schemeClr val="bg1">
                    <a:lumMod val="50000"/>
                  </a:schemeClr>
                </a:solidFill>
                <a:latin typeface="+mj-lt"/>
                <a:cs typeface="Arial" panose="020B0604020202020204" pitchFamily="34" charset="0"/>
              </a:rPr>
              <a:t>мероприятия</a:t>
            </a:r>
          </a:p>
        </p:txBody>
      </p:sp>
      <p:sp>
        <p:nvSpPr>
          <p:cNvPr id="14" name="TextBox 13">
            <a:extLst>
              <a:ext uri="{FF2B5EF4-FFF2-40B4-BE49-F238E27FC236}">
                <a16:creationId xmlns="" xmlns:a16="http://schemas.microsoft.com/office/drawing/2014/main" id="{095B99C9-0E69-4AE3-93D8-B4247422829B}"/>
              </a:ext>
            </a:extLst>
          </p:cNvPr>
          <p:cNvSpPr txBox="1"/>
          <p:nvPr/>
        </p:nvSpPr>
        <p:spPr>
          <a:xfrm>
            <a:off x="-82679" y="3507685"/>
            <a:ext cx="3197277" cy="1138773"/>
          </a:xfrm>
          <a:prstGeom prst="rect">
            <a:avLst/>
          </a:prstGeom>
          <a:noFill/>
        </p:spPr>
        <p:txBody>
          <a:bodyPr wrap="square" rtlCol="0">
            <a:spAutoFit/>
          </a:bodyPr>
          <a:lstStyle/>
          <a:p>
            <a:pPr algn="ctr"/>
            <a:r>
              <a:rPr lang="ru-RU" sz="2800" b="1" dirty="0">
                <a:solidFill>
                  <a:srgbClr val="156D56"/>
                </a:solidFill>
                <a:latin typeface="+mj-lt"/>
                <a:cs typeface="Arial" panose="020B0604020202020204" pitchFamily="34" charset="0"/>
              </a:rPr>
              <a:t>Объективная</a:t>
            </a:r>
            <a:r>
              <a:rPr lang="ru-RU" sz="4400" b="1" dirty="0">
                <a:solidFill>
                  <a:srgbClr val="156D56"/>
                </a:solidFill>
                <a:latin typeface="+mj-lt"/>
                <a:cs typeface="Arial" panose="020B0604020202020204" pitchFamily="34" charset="0"/>
              </a:rPr>
              <a:t> </a:t>
            </a:r>
          </a:p>
          <a:p>
            <a:pPr algn="ctr"/>
            <a:r>
              <a:rPr lang="ru-RU" sz="2400" b="1" dirty="0">
                <a:solidFill>
                  <a:schemeClr val="bg1">
                    <a:lumMod val="50000"/>
                  </a:schemeClr>
                </a:solidFill>
                <a:latin typeface="+mj-lt"/>
                <a:cs typeface="Arial" panose="020B0604020202020204" pitchFamily="34" charset="0"/>
              </a:rPr>
              <a:t>информация</a:t>
            </a:r>
          </a:p>
        </p:txBody>
      </p:sp>
      <p:cxnSp>
        <p:nvCxnSpPr>
          <p:cNvPr id="15" name="Прямая соединительная линия 14">
            <a:extLst>
              <a:ext uri="{FF2B5EF4-FFF2-40B4-BE49-F238E27FC236}">
                <a16:creationId xmlns="" xmlns:a16="http://schemas.microsoft.com/office/drawing/2014/main" id="{622E8BD2-C3F4-4DA5-9DB1-558A7695AB3E}"/>
              </a:ext>
            </a:extLst>
          </p:cNvPr>
          <p:cNvCxnSpPr>
            <a:cxnSpLocks/>
          </p:cNvCxnSpPr>
          <p:nvPr/>
        </p:nvCxnSpPr>
        <p:spPr>
          <a:xfrm flipV="1">
            <a:off x="2483768" y="3645024"/>
            <a:ext cx="1080120" cy="57606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17" name="TextBox 16">
            <a:extLst>
              <a:ext uri="{FF2B5EF4-FFF2-40B4-BE49-F238E27FC236}">
                <a16:creationId xmlns="" xmlns:a16="http://schemas.microsoft.com/office/drawing/2014/main" id="{B85FA765-EE30-423F-9042-0935BE7FFDE6}"/>
              </a:ext>
            </a:extLst>
          </p:cNvPr>
          <p:cNvSpPr txBox="1"/>
          <p:nvPr/>
        </p:nvSpPr>
        <p:spPr>
          <a:xfrm>
            <a:off x="6108314" y="1107444"/>
            <a:ext cx="3197277" cy="769441"/>
          </a:xfrm>
          <a:prstGeom prst="rect">
            <a:avLst/>
          </a:prstGeom>
          <a:noFill/>
        </p:spPr>
        <p:txBody>
          <a:bodyPr wrap="square" rtlCol="0">
            <a:spAutoFit/>
          </a:bodyPr>
          <a:lstStyle/>
          <a:p>
            <a:pPr algn="ctr"/>
            <a:r>
              <a:rPr lang="ru-RU" sz="2800" b="1" dirty="0">
                <a:solidFill>
                  <a:srgbClr val="156D56"/>
                </a:solidFill>
                <a:latin typeface="+mj-lt"/>
                <a:cs typeface="Arial" panose="020B0604020202020204" pitchFamily="34" charset="0"/>
              </a:rPr>
              <a:t>БЕЗ рекламы</a:t>
            </a:r>
            <a:r>
              <a:rPr lang="ru-RU" sz="4400" b="1" dirty="0">
                <a:solidFill>
                  <a:srgbClr val="156D56"/>
                </a:solidFill>
                <a:latin typeface="+mj-lt"/>
                <a:cs typeface="Arial" panose="020B0604020202020204" pitchFamily="34" charset="0"/>
              </a:rPr>
              <a:t> </a:t>
            </a:r>
          </a:p>
        </p:txBody>
      </p:sp>
      <p:sp>
        <p:nvSpPr>
          <p:cNvPr id="18" name="TextBox 17">
            <a:extLst>
              <a:ext uri="{FF2B5EF4-FFF2-40B4-BE49-F238E27FC236}">
                <a16:creationId xmlns="" xmlns:a16="http://schemas.microsoft.com/office/drawing/2014/main" id="{2EF4C529-1BAB-4251-B668-D1475D7C7507}"/>
              </a:ext>
            </a:extLst>
          </p:cNvPr>
          <p:cNvSpPr txBox="1"/>
          <p:nvPr/>
        </p:nvSpPr>
        <p:spPr>
          <a:xfrm>
            <a:off x="6302927" y="2405539"/>
            <a:ext cx="3197277" cy="769441"/>
          </a:xfrm>
          <a:prstGeom prst="rect">
            <a:avLst/>
          </a:prstGeom>
          <a:noFill/>
        </p:spPr>
        <p:txBody>
          <a:bodyPr wrap="square" rtlCol="0">
            <a:spAutoFit/>
          </a:bodyPr>
          <a:lstStyle/>
          <a:p>
            <a:pPr algn="ctr"/>
            <a:r>
              <a:rPr lang="ru-RU" sz="2800" b="1" dirty="0">
                <a:solidFill>
                  <a:srgbClr val="156D56"/>
                </a:solidFill>
                <a:latin typeface="+mj-lt"/>
                <a:cs typeface="Arial" panose="020B0604020202020204" pitchFamily="34" charset="0"/>
              </a:rPr>
              <a:t>БЕЗ продаж</a:t>
            </a:r>
            <a:r>
              <a:rPr lang="ru-RU" sz="4400" b="1" dirty="0">
                <a:solidFill>
                  <a:srgbClr val="156D56"/>
                </a:solidFill>
                <a:latin typeface="+mj-lt"/>
                <a:cs typeface="Arial" panose="020B0604020202020204" pitchFamily="34" charset="0"/>
              </a:rPr>
              <a:t> </a:t>
            </a:r>
          </a:p>
        </p:txBody>
      </p:sp>
      <p:sp>
        <p:nvSpPr>
          <p:cNvPr id="19" name="TextBox 18">
            <a:extLst>
              <a:ext uri="{FF2B5EF4-FFF2-40B4-BE49-F238E27FC236}">
                <a16:creationId xmlns="" xmlns:a16="http://schemas.microsoft.com/office/drawing/2014/main" id="{01EE85CD-60A2-4C2B-87FD-0C8384A61A8D}"/>
              </a:ext>
            </a:extLst>
          </p:cNvPr>
          <p:cNvSpPr txBox="1"/>
          <p:nvPr/>
        </p:nvSpPr>
        <p:spPr>
          <a:xfrm>
            <a:off x="5876066" y="3673017"/>
            <a:ext cx="3197277" cy="769441"/>
          </a:xfrm>
          <a:prstGeom prst="rect">
            <a:avLst/>
          </a:prstGeom>
          <a:noFill/>
        </p:spPr>
        <p:txBody>
          <a:bodyPr wrap="square" rtlCol="0">
            <a:spAutoFit/>
          </a:bodyPr>
          <a:lstStyle/>
          <a:p>
            <a:pPr algn="ctr"/>
            <a:r>
              <a:rPr lang="ru-RU" sz="2800" b="1" dirty="0">
                <a:solidFill>
                  <a:srgbClr val="156D56"/>
                </a:solidFill>
                <a:latin typeface="+mj-lt"/>
                <a:cs typeface="Arial" panose="020B0604020202020204" pitchFamily="34" charset="0"/>
              </a:rPr>
              <a:t>БЕЗ навязывания</a:t>
            </a:r>
            <a:r>
              <a:rPr lang="ru-RU" sz="4400" b="1" dirty="0">
                <a:solidFill>
                  <a:srgbClr val="156D56"/>
                </a:solidFill>
                <a:latin typeface="+mj-lt"/>
                <a:cs typeface="Arial" panose="020B0604020202020204" pitchFamily="34" charset="0"/>
              </a:rPr>
              <a:t> </a:t>
            </a:r>
          </a:p>
        </p:txBody>
      </p:sp>
      <p:cxnSp>
        <p:nvCxnSpPr>
          <p:cNvPr id="21" name="Прямая соединительная линия 20">
            <a:extLst>
              <a:ext uri="{FF2B5EF4-FFF2-40B4-BE49-F238E27FC236}">
                <a16:creationId xmlns="" xmlns:a16="http://schemas.microsoft.com/office/drawing/2014/main" id="{72106F97-BEA0-4DAE-B633-5D743C48B811}"/>
              </a:ext>
            </a:extLst>
          </p:cNvPr>
          <p:cNvCxnSpPr>
            <a:cxnSpLocks/>
          </p:cNvCxnSpPr>
          <p:nvPr/>
        </p:nvCxnSpPr>
        <p:spPr>
          <a:xfrm>
            <a:off x="6052328" y="1566123"/>
            <a:ext cx="51585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2" name="Прямая соединительная линия 21">
            <a:extLst>
              <a:ext uri="{FF2B5EF4-FFF2-40B4-BE49-F238E27FC236}">
                <a16:creationId xmlns="" xmlns:a16="http://schemas.microsoft.com/office/drawing/2014/main" id="{5AFA222E-AF78-442A-A69A-B217C1907B3A}"/>
              </a:ext>
            </a:extLst>
          </p:cNvPr>
          <p:cNvCxnSpPr>
            <a:cxnSpLocks/>
          </p:cNvCxnSpPr>
          <p:nvPr/>
        </p:nvCxnSpPr>
        <p:spPr>
          <a:xfrm>
            <a:off x="6350898" y="2852936"/>
            <a:ext cx="51585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3" name="Прямая соединительная линия 22">
            <a:extLst>
              <a:ext uri="{FF2B5EF4-FFF2-40B4-BE49-F238E27FC236}">
                <a16:creationId xmlns="" xmlns:a16="http://schemas.microsoft.com/office/drawing/2014/main" id="{6D817A60-6ECE-4952-AA7A-7BDFE960FAF7}"/>
              </a:ext>
            </a:extLst>
          </p:cNvPr>
          <p:cNvCxnSpPr>
            <a:cxnSpLocks/>
          </p:cNvCxnSpPr>
          <p:nvPr/>
        </p:nvCxnSpPr>
        <p:spPr>
          <a:xfrm>
            <a:off x="5536476" y="4140187"/>
            <a:ext cx="51585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pic>
        <p:nvPicPr>
          <p:cNvPr id="11" name="Рисунок 10">
            <a:extLst>
              <a:ext uri="{FF2B5EF4-FFF2-40B4-BE49-F238E27FC236}">
                <a16:creationId xmlns="" xmlns:a16="http://schemas.microsoft.com/office/drawing/2014/main" id="{B610DFDF-BD50-4A9B-9CAC-574C179039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4407" y="1011025"/>
            <a:ext cx="3353580" cy="3349086"/>
          </a:xfrm>
          <a:prstGeom prst="rect">
            <a:avLst/>
          </a:prstGeom>
        </p:spPr>
      </p:pic>
    </p:spTree>
    <p:extLst>
      <p:ext uri="{BB962C8B-B14F-4D97-AF65-F5344CB8AC3E}">
        <p14:creationId xmlns:p14="http://schemas.microsoft.com/office/powerpoint/2010/main" val="3380646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par>
                                <p:cTn id="37" presetID="16" presetClass="entr" presetSubtype="21"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par>
                                <p:cTn id="40" presetID="16" presetClass="entr" presetSubtype="21"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a:extLst>
              <a:ext uri="{FF2B5EF4-FFF2-40B4-BE49-F238E27FC236}">
                <a16:creationId xmlns="" xmlns:a16="http://schemas.microsoft.com/office/drawing/2014/main" id="{4ADE4EBC-684C-4F01-9572-D292839EC9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sp>
        <p:nvSpPr>
          <p:cNvPr id="2" name="Прямоугольник 1">
            <a:extLst>
              <a:ext uri="{FF2B5EF4-FFF2-40B4-BE49-F238E27FC236}">
                <a16:creationId xmlns="" xmlns:a16="http://schemas.microsoft.com/office/drawing/2014/main" id="{6F866966-001F-43C4-81FD-5057D12C3340}"/>
              </a:ext>
            </a:extLst>
          </p:cNvPr>
          <p:cNvSpPr/>
          <p:nvPr/>
        </p:nvSpPr>
        <p:spPr>
          <a:xfrm>
            <a:off x="4408600" y="1819874"/>
            <a:ext cx="2942600" cy="369332"/>
          </a:xfrm>
          <a:prstGeom prst="rect">
            <a:avLst/>
          </a:prstGeom>
        </p:spPr>
        <p:txBody>
          <a:bodyPr wrap="none">
            <a:spAutoFit/>
          </a:bodyPr>
          <a:lstStyle/>
          <a:p>
            <a:r>
              <a:rPr lang="ru-RU" b="1" dirty="0"/>
              <a:t>Город Санкт-Петербург 523</a:t>
            </a:r>
          </a:p>
        </p:txBody>
      </p:sp>
      <p:sp>
        <p:nvSpPr>
          <p:cNvPr id="4" name="Прямоугольник 3">
            <a:extLst>
              <a:ext uri="{FF2B5EF4-FFF2-40B4-BE49-F238E27FC236}">
                <a16:creationId xmlns="" xmlns:a16="http://schemas.microsoft.com/office/drawing/2014/main" id="{4272F213-1C86-4589-A45D-B86A92BABFCB}"/>
              </a:ext>
            </a:extLst>
          </p:cNvPr>
          <p:cNvSpPr/>
          <p:nvPr/>
        </p:nvSpPr>
        <p:spPr>
          <a:xfrm>
            <a:off x="4755757" y="2414574"/>
            <a:ext cx="3246273" cy="369332"/>
          </a:xfrm>
          <a:prstGeom prst="rect">
            <a:avLst/>
          </a:prstGeom>
        </p:spPr>
        <p:txBody>
          <a:bodyPr wrap="none">
            <a:spAutoFit/>
          </a:bodyPr>
          <a:lstStyle/>
          <a:p>
            <a:r>
              <a:rPr lang="ru-RU" b="1" dirty="0"/>
              <a:t>Калининградская область: 486</a:t>
            </a:r>
          </a:p>
        </p:txBody>
      </p:sp>
      <p:sp>
        <p:nvSpPr>
          <p:cNvPr id="8" name="Прямоугольник 7">
            <a:extLst>
              <a:ext uri="{FF2B5EF4-FFF2-40B4-BE49-F238E27FC236}">
                <a16:creationId xmlns="" xmlns:a16="http://schemas.microsoft.com/office/drawing/2014/main" id="{76DEA295-08C0-4BC5-89EB-922862207918}"/>
              </a:ext>
            </a:extLst>
          </p:cNvPr>
          <p:cNvSpPr/>
          <p:nvPr/>
        </p:nvSpPr>
        <p:spPr>
          <a:xfrm>
            <a:off x="4865754" y="3037813"/>
            <a:ext cx="3026278" cy="369332"/>
          </a:xfrm>
          <a:prstGeom prst="rect">
            <a:avLst/>
          </a:prstGeom>
        </p:spPr>
        <p:txBody>
          <a:bodyPr wrap="none">
            <a:spAutoFit/>
          </a:bodyPr>
          <a:lstStyle/>
          <a:p>
            <a:r>
              <a:rPr lang="ru-RU" b="1" dirty="0">
                <a:solidFill>
                  <a:srgbClr val="3948AF"/>
                </a:solidFill>
              </a:rPr>
              <a:t>Новосибирская область: 423</a:t>
            </a:r>
          </a:p>
        </p:txBody>
      </p:sp>
      <p:sp>
        <p:nvSpPr>
          <p:cNvPr id="5" name="Прямоугольник 4">
            <a:extLst>
              <a:ext uri="{FF2B5EF4-FFF2-40B4-BE49-F238E27FC236}">
                <a16:creationId xmlns="" xmlns:a16="http://schemas.microsoft.com/office/drawing/2014/main" id="{9D7DED62-6B4E-458D-88FA-6A09081279B8}"/>
              </a:ext>
            </a:extLst>
          </p:cNvPr>
          <p:cNvSpPr/>
          <p:nvPr/>
        </p:nvSpPr>
        <p:spPr>
          <a:xfrm>
            <a:off x="4683749" y="3702923"/>
            <a:ext cx="2953373" cy="369332"/>
          </a:xfrm>
          <a:prstGeom prst="rect">
            <a:avLst/>
          </a:prstGeom>
        </p:spPr>
        <p:txBody>
          <a:bodyPr wrap="none">
            <a:spAutoFit/>
          </a:bodyPr>
          <a:lstStyle/>
          <a:p>
            <a:r>
              <a:rPr lang="ru-RU" b="1" dirty="0"/>
              <a:t>Архангельская область: 419</a:t>
            </a:r>
          </a:p>
        </p:txBody>
      </p:sp>
      <p:sp>
        <p:nvSpPr>
          <p:cNvPr id="6" name="Прямоугольник 5">
            <a:extLst>
              <a:ext uri="{FF2B5EF4-FFF2-40B4-BE49-F238E27FC236}">
                <a16:creationId xmlns="" xmlns:a16="http://schemas.microsoft.com/office/drawing/2014/main" id="{7D53BCDD-34AA-4111-A6F6-BB9B4D70547E}"/>
              </a:ext>
            </a:extLst>
          </p:cNvPr>
          <p:cNvSpPr/>
          <p:nvPr/>
        </p:nvSpPr>
        <p:spPr>
          <a:xfrm>
            <a:off x="4327887" y="4336650"/>
            <a:ext cx="2046138" cy="369332"/>
          </a:xfrm>
          <a:prstGeom prst="rect">
            <a:avLst/>
          </a:prstGeom>
        </p:spPr>
        <p:txBody>
          <a:bodyPr wrap="none">
            <a:spAutoFit/>
          </a:bodyPr>
          <a:lstStyle/>
          <a:p>
            <a:r>
              <a:rPr lang="ru-RU" b="1" dirty="0"/>
              <a:t>Город Москва: 416</a:t>
            </a:r>
          </a:p>
        </p:txBody>
      </p:sp>
      <p:cxnSp>
        <p:nvCxnSpPr>
          <p:cNvPr id="11" name="Прямая соединительная линия 10">
            <a:extLst>
              <a:ext uri="{FF2B5EF4-FFF2-40B4-BE49-F238E27FC236}">
                <a16:creationId xmlns="" xmlns:a16="http://schemas.microsoft.com/office/drawing/2014/main" id="{D84D5C92-258C-4429-8090-B76718D58FA4}"/>
              </a:ext>
            </a:extLst>
          </p:cNvPr>
          <p:cNvCxnSpPr>
            <a:cxnSpLocks/>
          </p:cNvCxnSpPr>
          <p:nvPr/>
        </p:nvCxnSpPr>
        <p:spPr>
          <a:xfrm>
            <a:off x="3840807" y="2017236"/>
            <a:ext cx="577124"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5" name="Прямая соединительная линия 14">
            <a:extLst>
              <a:ext uri="{FF2B5EF4-FFF2-40B4-BE49-F238E27FC236}">
                <a16:creationId xmlns="" xmlns:a16="http://schemas.microsoft.com/office/drawing/2014/main" id="{85B97043-9255-4621-985A-BF4D5B33A789}"/>
              </a:ext>
            </a:extLst>
          </p:cNvPr>
          <p:cNvCxnSpPr>
            <a:cxnSpLocks/>
          </p:cNvCxnSpPr>
          <p:nvPr/>
        </p:nvCxnSpPr>
        <p:spPr>
          <a:xfrm>
            <a:off x="4197295" y="2611962"/>
            <a:ext cx="577124"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7" name="Прямая соединительная линия 16">
            <a:extLst>
              <a:ext uri="{FF2B5EF4-FFF2-40B4-BE49-F238E27FC236}">
                <a16:creationId xmlns="" xmlns:a16="http://schemas.microsoft.com/office/drawing/2014/main" id="{7A0EF6D5-FE7E-4BA9-B1CE-5019CFC58C40}"/>
              </a:ext>
            </a:extLst>
          </p:cNvPr>
          <p:cNvCxnSpPr>
            <a:cxnSpLocks/>
          </p:cNvCxnSpPr>
          <p:nvPr/>
        </p:nvCxnSpPr>
        <p:spPr>
          <a:xfrm>
            <a:off x="4322920" y="3216019"/>
            <a:ext cx="577124"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8" name="Прямая соединительная линия 17">
            <a:extLst>
              <a:ext uri="{FF2B5EF4-FFF2-40B4-BE49-F238E27FC236}">
                <a16:creationId xmlns="" xmlns:a16="http://schemas.microsoft.com/office/drawing/2014/main" id="{DE4116AA-5587-469A-8775-8A868E05EC6C}"/>
              </a:ext>
            </a:extLst>
          </p:cNvPr>
          <p:cNvCxnSpPr>
            <a:cxnSpLocks/>
          </p:cNvCxnSpPr>
          <p:nvPr/>
        </p:nvCxnSpPr>
        <p:spPr>
          <a:xfrm>
            <a:off x="4120038" y="3908106"/>
            <a:ext cx="577124"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9" name="Прямая соединительная линия 18">
            <a:extLst>
              <a:ext uri="{FF2B5EF4-FFF2-40B4-BE49-F238E27FC236}">
                <a16:creationId xmlns="" xmlns:a16="http://schemas.microsoft.com/office/drawing/2014/main" id="{42D47519-428F-482F-B1A8-EA03FE593ED6}"/>
              </a:ext>
            </a:extLst>
          </p:cNvPr>
          <p:cNvCxnSpPr>
            <a:cxnSpLocks/>
          </p:cNvCxnSpPr>
          <p:nvPr/>
        </p:nvCxnSpPr>
        <p:spPr>
          <a:xfrm>
            <a:off x="3694299" y="4528185"/>
            <a:ext cx="647283"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pic>
        <p:nvPicPr>
          <p:cNvPr id="3" name="Рисунок 2">
            <a:extLst>
              <a:ext uri="{FF2B5EF4-FFF2-40B4-BE49-F238E27FC236}">
                <a16:creationId xmlns="" xmlns:a16="http://schemas.microsoft.com/office/drawing/2014/main" id="{97663985-0BCD-4BFB-BA94-AE538BE933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708" y="1541476"/>
            <a:ext cx="3353580" cy="3349086"/>
          </a:xfrm>
          <a:prstGeom prst="rect">
            <a:avLst/>
          </a:prstGeom>
        </p:spPr>
      </p:pic>
      <p:sp>
        <p:nvSpPr>
          <p:cNvPr id="20" name="TextBox 19">
            <a:extLst>
              <a:ext uri="{FF2B5EF4-FFF2-40B4-BE49-F238E27FC236}">
                <a16:creationId xmlns="" xmlns:a16="http://schemas.microsoft.com/office/drawing/2014/main" id="{A5D4D670-EB6C-4876-B3D5-EA5E8F15AF19}"/>
              </a:ext>
            </a:extLst>
          </p:cNvPr>
          <p:cNvSpPr txBox="1"/>
          <p:nvPr/>
        </p:nvSpPr>
        <p:spPr>
          <a:xfrm>
            <a:off x="6374025" y="6453336"/>
            <a:ext cx="3576220" cy="246221"/>
          </a:xfrm>
          <a:prstGeom prst="rect">
            <a:avLst/>
          </a:prstGeom>
          <a:noFill/>
        </p:spPr>
        <p:txBody>
          <a:bodyPr wrap="square" rtlCol="0">
            <a:spAutoFit/>
          </a:bodyPr>
          <a:lstStyle/>
          <a:p>
            <a:pPr algn="ctr"/>
            <a:r>
              <a:rPr lang="ru-RU" sz="1000" b="1" dirty="0">
                <a:solidFill>
                  <a:schemeClr val="bg1">
                    <a:lumMod val="50000"/>
                  </a:schemeClr>
                </a:solidFill>
                <a:latin typeface="+mj-lt"/>
                <a:cs typeface="Arial" panose="020B0604020202020204" pitchFamily="34" charset="0"/>
              </a:rPr>
              <a:t>*По данным </a:t>
            </a:r>
            <a:r>
              <a:rPr lang="en-US" sz="1000" b="1" dirty="0">
                <a:solidFill>
                  <a:schemeClr val="bg1">
                    <a:lumMod val="50000"/>
                  </a:schemeClr>
                </a:solidFill>
                <a:latin typeface="+mj-lt"/>
                <a:cs typeface="Arial" panose="020B0604020202020204" pitchFamily="34" charset="0"/>
              </a:rPr>
              <a:t>portal-kmfg.ru</a:t>
            </a:r>
            <a:endParaRPr lang="ru-RU" sz="1000" b="1" dirty="0">
              <a:solidFill>
                <a:schemeClr val="bg1">
                  <a:lumMod val="50000"/>
                </a:schemeClr>
              </a:solidFill>
              <a:latin typeface="+mj-lt"/>
              <a:cs typeface="Arial" panose="020B0604020202020204" pitchFamily="34" charset="0"/>
            </a:endParaRPr>
          </a:p>
        </p:txBody>
      </p:sp>
    </p:spTree>
    <p:extLst>
      <p:ext uri="{BB962C8B-B14F-4D97-AF65-F5344CB8AC3E}">
        <p14:creationId xmlns:p14="http://schemas.microsoft.com/office/powerpoint/2010/main" val="4173335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 xmlns:a16="http://schemas.microsoft.com/office/drawing/2014/main" id="{08FF6350-EC30-4B26-91CF-67D7C75CFE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sp>
        <p:nvSpPr>
          <p:cNvPr id="6" name="Прямоугольник 5">
            <a:extLst>
              <a:ext uri="{FF2B5EF4-FFF2-40B4-BE49-F238E27FC236}">
                <a16:creationId xmlns="" xmlns:a16="http://schemas.microsoft.com/office/drawing/2014/main" id="{E6758917-778E-4966-B0AD-B52743FEAF57}"/>
              </a:ext>
            </a:extLst>
          </p:cNvPr>
          <p:cNvSpPr/>
          <p:nvPr/>
        </p:nvSpPr>
        <p:spPr>
          <a:xfrm>
            <a:off x="1619672" y="1268760"/>
            <a:ext cx="6826894" cy="523220"/>
          </a:xfrm>
          <a:prstGeom prst="rect">
            <a:avLst/>
          </a:prstGeom>
        </p:spPr>
        <p:txBody>
          <a:bodyPr wrap="square">
            <a:spAutoFit/>
          </a:bodyPr>
          <a:lstStyle/>
          <a:p>
            <a:pPr algn="ctr"/>
            <a:r>
              <a:rPr lang="ru-RU" sz="2800" b="1" dirty="0">
                <a:solidFill>
                  <a:srgbClr val="156D56"/>
                </a:solidFill>
                <a:latin typeface="+mj-lt"/>
                <a:cs typeface="Arial" pitchFamily="34" charset="0"/>
              </a:rPr>
              <a:t>ОЧНЫЕ и ОНЛАЙН МЕРОПРИЯТИЯ</a:t>
            </a:r>
          </a:p>
        </p:txBody>
      </p:sp>
      <p:sp>
        <p:nvSpPr>
          <p:cNvPr id="7" name="Прямоугольник 6">
            <a:extLst>
              <a:ext uri="{FF2B5EF4-FFF2-40B4-BE49-F238E27FC236}">
                <a16:creationId xmlns="" xmlns:a16="http://schemas.microsoft.com/office/drawing/2014/main" id="{8F62455D-CD0F-42D0-92D5-3DBC30F77D9B}"/>
              </a:ext>
            </a:extLst>
          </p:cNvPr>
          <p:cNvSpPr/>
          <p:nvPr/>
        </p:nvSpPr>
        <p:spPr>
          <a:xfrm>
            <a:off x="3571900" y="1791980"/>
            <a:ext cx="2569236" cy="646331"/>
          </a:xfrm>
          <a:prstGeom prst="rect">
            <a:avLst/>
          </a:prstGeom>
        </p:spPr>
        <p:txBody>
          <a:bodyPr wrap="square">
            <a:spAutoFit/>
          </a:bodyPr>
          <a:lstStyle/>
          <a:p>
            <a:pPr algn="ctr"/>
            <a:r>
              <a:rPr lang="ru-RU" sz="3600" dirty="0">
                <a:solidFill>
                  <a:srgbClr val="156D56"/>
                </a:solidFill>
                <a:latin typeface="+mj-lt"/>
                <a:cs typeface="Arial" pitchFamily="34" charset="0"/>
              </a:rPr>
              <a:t>57%</a:t>
            </a:r>
          </a:p>
        </p:txBody>
      </p:sp>
      <p:pic>
        <p:nvPicPr>
          <p:cNvPr id="10" name="Picture 3" descr="C:\Users\Администратор\Desktop\check-mark-png-4.png">
            <a:extLst>
              <a:ext uri="{FF2B5EF4-FFF2-40B4-BE49-F238E27FC236}">
                <a16:creationId xmlns="" xmlns:a16="http://schemas.microsoft.com/office/drawing/2014/main" id="{565A5DEA-F733-40E5-A3F8-04FF5464ED57}"/>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42346" y="1170330"/>
            <a:ext cx="720079" cy="7200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Администратор\Desktop\иконки\preview01.png">
            <a:extLst>
              <a:ext uri="{FF2B5EF4-FFF2-40B4-BE49-F238E27FC236}">
                <a16:creationId xmlns="" xmlns:a16="http://schemas.microsoft.com/office/drawing/2014/main" id="{6A1C69CB-7490-4CD6-8C14-0D4AFAE2E02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LineDrawing/>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073634" y="1986919"/>
            <a:ext cx="274618" cy="274618"/>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 xmlns:a16="http://schemas.microsoft.com/office/drawing/2014/main" id="{2A34934D-DA9F-4399-B766-C33DF08F710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7000"/>
                    </a14:imgEffect>
                  </a14:imgLayer>
                </a14:imgProps>
              </a:ext>
              <a:ext uri="{28A0092B-C50C-407E-A947-70E740481C1C}">
                <a14:useLocalDpi xmlns:a14="http://schemas.microsoft.com/office/drawing/2010/main" val="0"/>
              </a:ext>
            </a:extLst>
          </a:blip>
          <a:srcRect t="27682" r="408" b="4518"/>
          <a:stretch/>
        </p:blipFill>
        <p:spPr>
          <a:xfrm>
            <a:off x="0" y="2737487"/>
            <a:ext cx="9144000" cy="4133892"/>
          </a:xfrm>
          <a:prstGeom prst="rect">
            <a:avLst/>
          </a:prstGeom>
        </p:spPr>
      </p:pic>
    </p:spTree>
    <p:extLst>
      <p:ext uri="{BB962C8B-B14F-4D97-AF65-F5344CB8AC3E}">
        <p14:creationId xmlns:p14="http://schemas.microsoft.com/office/powerpoint/2010/main" val="2040484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96A8FD8A-3D2B-462D-BFA4-C88252363D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sp>
        <p:nvSpPr>
          <p:cNvPr id="6" name="Прямоугольник 5">
            <a:extLst>
              <a:ext uri="{FF2B5EF4-FFF2-40B4-BE49-F238E27FC236}">
                <a16:creationId xmlns="" xmlns:a16="http://schemas.microsoft.com/office/drawing/2014/main" id="{E6758917-778E-4966-B0AD-B52743FEAF57}"/>
              </a:ext>
            </a:extLst>
          </p:cNvPr>
          <p:cNvSpPr/>
          <p:nvPr/>
        </p:nvSpPr>
        <p:spPr>
          <a:xfrm>
            <a:off x="2051720" y="1196752"/>
            <a:ext cx="5694322" cy="523220"/>
          </a:xfrm>
          <a:prstGeom prst="rect">
            <a:avLst/>
          </a:prstGeom>
        </p:spPr>
        <p:txBody>
          <a:bodyPr wrap="square">
            <a:spAutoFit/>
          </a:bodyPr>
          <a:lstStyle/>
          <a:p>
            <a:pPr algn="ctr"/>
            <a:r>
              <a:rPr lang="ru-RU" sz="2800" b="1" dirty="0">
                <a:solidFill>
                  <a:srgbClr val="156D56"/>
                </a:solidFill>
                <a:latin typeface="+mj-lt"/>
                <a:cs typeface="Arial" pitchFamily="34" charset="0"/>
              </a:rPr>
              <a:t>КОНСУЛЬТАЦИИ</a:t>
            </a:r>
          </a:p>
        </p:txBody>
      </p:sp>
      <p:sp>
        <p:nvSpPr>
          <p:cNvPr id="7" name="Прямоугольник 6">
            <a:extLst>
              <a:ext uri="{FF2B5EF4-FFF2-40B4-BE49-F238E27FC236}">
                <a16:creationId xmlns="" xmlns:a16="http://schemas.microsoft.com/office/drawing/2014/main" id="{8F62455D-CD0F-42D0-92D5-3DBC30F77D9B}"/>
              </a:ext>
            </a:extLst>
          </p:cNvPr>
          <p:cNvSpPr/>
          <p:nvPr/>
        </p:nvSpPr>
        <p:spPr>
          <a:xfrm>
            <a:off x="3614263" y="1728785"/>
            <a:ext cx="2569236" cy="646331"/>
          </a:xfrm>
          <a:prstGeom prst="rect">
            <a:avLst/>
          </a:prstGeom>
        </p:spPr>
        <p:txBody>
          <a:bodyPr wrap="square">
            <a:spAutoFit/>
          </a:bodyPr>
          <a:lstStyle/>
          <a:p>
            <a:pPr algn="ctr"/>
            <a:r>
              <a:rPr lang="ru-RU" sz="3600" dirty="0">
                <a:solidFill>
                  <a:srgbClr val="156D56"/>
                </a:solidFill>
                <a:latin typeface="+mj-lt"/>
                <a:cs typeface="Arial" pitchFamily="34" charset="0"/>
              </a:rPr>
              <a:t>28%</a:t>
            </a:r>
          </a:p>
        </p:txBody>
      </p:sp>
      <p:pic>
        <p:nvPicPr>
          <p:cNvPr id="10" name="Picture 3" descr="C:\Users\Администратор\Desktop\check-mark-png-4.png">
            <a:extLst>
              <a:ext uri="{FF2B5EF4-FFF2-40B4-BE49-F238E27FC236}">
                <a16:creationId xmlns="" xmlns:a16="http://schemas.microsoft.com/office/drawing/2014/main" id="{565A5DEA-F733-40E5-A3F8-04FF5464ED57}"/>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47845" y="1098322"/>
            <a:ext cx="720079" cy="7200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Администратор\Desktop\иконки\preview01.png">
            <a:extLst>
              <a:ext uri="{FF2B5EF4-FFF2-40B4-BE49-F238E27FC236}">
                <a16:creationId xmlns="" xmlns:a16="http://schemas.microsoft.com/office/drawing/2014/main" id="{6A1C69CB-7490-4CD6-8C14-0D4AFAE2E02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LineDrawing/>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115997" y="1923724"/>
            <a:ext cx="274618" cy="274618"/>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 xmlns:a16="http://schemas.microsoft.com/office/drawing/2014/main" id="{0CC3E01B-343C-46BD-A734-6FF91528DB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878" r="488" b="30051"/>
          <a:stretch/>
        </p:blipFill>
        <p:spPr>
          <a:xfrm>
            <a:off x="0" y="2747125"/>
            <a:ext cx="9136799" cy="4119688"/>
          </a:xfrm>
          <a:prstGeom prst="rect">
            <a:avLst/>
          </a:prstGeom>
        </p:spPr>
      </p:pic>
    </p:spTree>
    <p:extLst>
      <p:ext uri="{BB962C8B-B14F-4D97-AF65-F5344CB8AC3E}">
        <p14:creationId xmlns:p14="http://schemas.microsoft.com/office/powerpoint/2010/main" val="927482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 xmlns:a16="http://schemas.microsoft.com/office/drawing/2014/main" id="{D8940816-4AB6-43A3-B9FD-F9871338E9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4" b="3864"/>
          <a:stretch/>
        </p:blipFill>
        <p:spPr>
          <a:xfrm>
            <a:off x="7201" y="811"/>
            <a:ext cx="9136799" cy="6857189"/>
          </a:xfrm>
          <a:prstGeom prst="rect">
            <a:avLst/>
          </a:prstGeom>
        </p:spPr>
      </p:pic>
      <p:sp>
        <p:nvSpPr>
          <p:cNvPr id="6" name="Прямоугольник 5">
            <a:extLst>
              <a:ext uri="{FF2B5EF4-FFF2-40B4-BE49-F238E27FC236}">
                <a16:creationId xmlns="" xmlns:a16="http://schemas.microsoft.com/office/drawing/2014/main" id="{E6758917-778E-4966-B0AD-B52743FEAF57}"/>
              </a:ext>
            </a:extLst>
          </p:cNvPr>
          <p:cNvSpPr/>
          <p:nvPr/>
        </p:nvSpPr>
        <p:spPr>
          <a:xfrm>
            <a:off x="2123728" y="1196752"/>
            <a:ext cx="5694322" cy="523220"/>
          </a:xfrm>
          <a:prstGeom prst="rect">
            <a:avLst/>
          </a:prstGeom>
        </p:spPr>
        <p:txBody>
          <a:bodyPr wrap="square">
            <a:spAutoFit/>
          </a:bodyPr>
          <a:lstStyle/>
          <a:p>
            <a:pPr algn="ctr"/>
            <a:r>
              <a:rPr lang="ru-RU" sz="2800" b="1" dirty="0">
                <a:solidFill>
                  <a:srgbClr val="156D56"/>
                </a:solidFill>
                <a:latin typeface="+mj-lt"/>
                <a:cs typeface="Arial" pitchFamily="34" charset="0"/>
              </a:rPr>
              <a:t>ПУБЛИКАЦИИ и ЭФИРЫ В СМИ</a:t>
            </a:r>
          </a:p>
        </p:txBody>
      </p:sp>
      <p:sp>
        <p:nvSpPr>
          <p:cNvPr id="7" name="Прямоугольник 6">
            <a:extLst>
              <a:ext uri="{FF2B5EF4-FFF2-40B4-BE49-F238E27FC236}">
                <a16:creationId xmlns="" xmlns:a16="http://schemas.microsoft.com/office/drawing/2014/main" id="{8F62455D-CD0F-42D0-92D5-3DBC30F77D9B}"/>
              </a:ext>
            </a:extLst>
          </p:cNvPr>
          <p:cNvSpPr/>
          <p:nvPr/>
        </p:nvSpPr>
        <p:spPr>
          <a:xfrm>
            <a:off x="3419872" y="1719972"/>
            <a:ext cx="2569236" cy="646331"/>
          </a:xfrm>
          <a:prstGeom prst="rect">
            <a:avLst/>
          </a:prstGeom>
        </p:spPr>
        <p:txBody>
          <a:bodyPr wrap="square">
            <a:spAutoFit/>
          </a:bodyPr>
          <a:lstStyle/>
          <a:p>
            <a:pPr algn="ctr"/>
            <a:r>
              <a:rPr lang="ru-RU" sz="3600" dirty="0">
                <a:solidFill>
                  <a:srgbClr val="156D56"/>
                </a:solidFill>
                <a:latin typeface="+mj-lt"/>
                <a:cs typeface="Arial" pitchFamily="34" charset="0"/>
              </a:rPr>
              <a:t>15%</a:t>
            </a:r>
          </a:p>
        </p:txBody>
      </p:sp>
      <p:pic>
        <p:nvPicPr>
          <p:cNvPr id="10" name="Picture 3" descr="C:\Users\Администратор\Desktop\check-mark-png-4.png">
            <a:extLst>
              <a:ext uri="{FF2B5EF4-FFF2-40B4-BE49-F238E27FC236}">
                <a16:creationId xmlns="" xmlns:a16="http://schemas.microsoft.com/office/drawing/2014/main" id="{565A5DEA-F733-40E5-A3F8-04FF5464ED57}"/>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91680" y="1098323"/>
            <a:ext cx="720079" cy="7200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Администратор\Desktop\иконки\preview01.png">
            <a:extLst>
              <a:ext uri="{FF2B5EF4-FFF2-40B4-BE49-F238E27FC236}">
                <a16:creationId xmlns="" xmlns:a16="http://schemas.microsoft.com/office/drawing/2014/main" id="{6A1C69CB-7490-4CD6-8C14-0D4AFAE2E02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LineDrawing/>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21606" y="1914911"/>
            <a:ext cx="274618" cy="27461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 xmlns:a16="http://schemas.microsoft.com/office/drawing/2014/main" id="{E9543251-756B-4155-B092-5102BB09CDD0}"/>
              </a:ext>
            </a:extLst>
          </p:cNvPr>
          <p:cNvPicPr>
            <a:picLocks noChangeAspect="1"/>
          </p:cNvPicPr>
          <p:nvPr/>
        </p:nvPicPr>
        <p:blipFill rotWithShape="1">
          <a:blip r:embed="rId6">
            <a:extLst>
              <a:ext uri="{28A0092B-C50C-407E-A947-70E740481C1C}">
                <a14:useLocalDpi xmlns:a14="http://schemas.microsoft.com/office/drawing/2010/main" val="0"/>
              </a:ext>
            </a:extLst>
          </a:blip>
          <a:srcRect b="1299"/>
          <a:stretch/>
        </p:blipFill>
        <p:spPr>
          <a:xfrm>
            <a:off x="-8519" y="2737487"/>
            <a:ext cx="9181530" cy="4120513"/>
          </a:xfrm>
          <a:prstGeom prst="rect">
            <a:avLst/>
          </a:prstGeom>
        </p:spPr>
      </p:pic>
    </p:spTree>
    <p:extLst>
      <p:ext uri="{BB962C8B-B14F-4D97-AF65-F5344CB8AC3E}">
        <p14:creationId xmlns:p14="http://schemas.microsoft.com/office/powerpoint/2010/main" val="1476607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281</Words>
  <Application>Microsoft Office PowerPoint</Application>
  <PresentationFormat>Экран (4:3)</PresentationFormat>
  <Paragraphs>75</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Тема Office</vt:lpstr>
      <vt:lpstr>БЕЛЯКИН Николай Викторович</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БЕЛЯКИН Николай Викторович</dc:title>
  <dc:creator>Калинин Дмитрий Сергеевич</dc:creator>
  <cp:lastModifiedBy>Калинин Дмитрий Сергеевич</cp:lastModifiedBy>
  <cp:revision>1</cp:revision>
  <dcterms:created xsi:type="dcterms:W3CDTF">2019-11-20T11:36:15Z</dcterms:created>
  <dcterms:modified xsi:type="dcterms:W3CDTF">2019-11-20T11:36:35Z</dcterms:modified>
</cp:coreProperties>
</file>